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3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60E98918-AA7C-4B31-9130-853509A443EC}" type="datetimeFigureOut">
              <a:rPr lang="en-US" smtClean="0"/>
              <a:t>3/14/2022</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98918-AA7C-4B31-9130-853509A443E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A81DB-DE47-422D-B868-752E82A313E4}"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60E98918-AA7C-4B31-9130-853509A443EC}" type="datetimeFigureOut">
              <a:rPr lang="en-US" smtClean="0"/>
              <a:t>3/14/2022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A3A81DB-DE47-422D-B868-752E82A313E4}"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60E98918-AA7C-4B31-9130-853509A443EC}" type="datetimeFigureOut">
              <a:rPr lang="en-US" smtClean="0"/>
              <a:t>3/14/2022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6A3A81DB-DE47-422D-B868-752E82A313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3: ICS Organization &amp; Features</a:t>
            </a:r>
          </a:p>
        </p:txBody>
      </p:sp>
      <p:sp>
        <p:nvSpPr>
          <p:cNvPr id="3" name="Content Placeholder 2">
            <a:extLst>
              <a:ext uri="{FF2B5EF4-FFF2-40B4-BE49-F238E27FC236}">
                <a16:creationId xmlns:a16="http://schemas.microsoft.com/office/drawing/2014/main" id="{2D6676AD-70E7-4D5F-913C-A1FD51751655}"/>
              </a:ext>
            </a:extLst>
          </p:cNvPr>
          <p:cNvSpPr>
            <a:spLocks noGrp="1"/>
          </p:cNvSpPr>
          <p:nvPr>
            <p:ph idx="1"/>
          </p:nvPr>
        </p:nvSpPr>
        <p:spPr/>
        <p:txBody>
          <a:bodyPr/>
          <a:lstStyle/>
          <a:p>
            <a:pPr fontAlgn="auto">
              <a:spcBef>
                <a:spcPct val="100000"/>
              </a:spcBef>
              <a:buSzPct val="99000"/>
              <a:tabLst/>
            </a:pPr>
            <a:r>
              <a:rPr lang="en-US" b="1" kern="1200">
                <a:sym typeface="Arial"/>
              </a:rPr>
              <a:t>Unit 3:</a:t>
            </a:r>
            <a:endParaRPr lang="en-US" kern="1200">
              <a:sym typeface="Arial"/>
            </a:endParaRPr>
          </a:p>
          <a:p>
            <a:pPr>
              <a:spcBef>
                <a:spcPct val="100000"/>
              </a:spcBef>
              <a:buSzPct val="99000"/>
            </a:pPr>
            <a:r>
              <a:rPr lang="en-US" b="1" kern="1200">
                <a:sym typeface="Arial"/>
              </a:rPr>
              <a:t>ICS Organization &amp; Features</a:t>
            </a:r>
            <a:endParaRPr lang="en-US"/>
          </a:p>
        </p:txBody>
      </p:sp>
      <p:sp>
        <p:nvSpPr>
          <p:cNvPr id="6" name="Slide Number Placeholder 5">
            <a:extLst>
              <a:ext uri="{FF2B5EF4-FFF2-40B4-BE49-F238E27FC236}">
                <a16:creationId xmlns:a16="http://schemas.microsoft.com/office/drawing/2014/main" id="{B4869C7D-238C-42FC-882E-8131A5F99A7F}"/>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a:t>
            </a:fld>
            <a:endParaRPr lang="en-US"/>
          </a:p>
        </p:txBody>
      </p:sp>
    </p:spTree>
    <p:extLst>
      <p:ext uri="{BB962C8B-B14F-4D97-AF65-F5344CB8AC3E}">
        <p14:creationId xmlns:p14="http://schemas.microsoft.com/office/powerpoint/2010/main" val="66052405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NIMS Management Characteristics</a:t>
            </a:r>
          </a:p>
        </p:txBody>
      </p:sp>
      <p:graphicFrame>
        <p:nvGraphicFramePr>
          <p:cNvPr id="5" name="Table 4"/>
          <p:cNvGraphicFramePr>
            <a:graphicFrameLocks noGrp="1"/>
          </p:cNvGraphicFramePr>
          <p:nvPr>
            <p:extLst>
              <p:ext uri="{D42A27DB-BD31-4B8C-83A1-F6EECF244321}">
                <p14:modId xmlns:p14="http://schemas.microsoft.com/office/powerpoint/2010/main" val="382713928"/>
              </p:ext>
            </p:extLst>
          </p:nvPr>
        </p:nvGraphicFramePr>
        <p:xfrm>
          <a:off x="457200" y="1016000"/>
          <a:ext cx="8229600" cy="4663440"/>
        </p:xfrm>
        <a:graphic>
          <a:graphicData uri="http://schemas.openxmlformats.org/drawingml/2006/table">
            <a:tbl>
              <a:tblPr firstRow="1" bandRow="1">
                <a:tableStyleId>{2D5ABB26-0587-4C30-8999-92F81FD0307C}</a:tableStyleId>
              </a:tblPr>
              <a:tblGrid>
                <a:gridCol w="822960">
                  <a:extLst>
                    <a:ext uri="{9D8B030D-6E8A-4147-A177-3AD203B41FA5}">
                      <a16:colId xmlns:a16="http://schemas.microsoft.com/office/drawing/2014/main" val="20000"/>
                    </a:ext>
                  </a:extLst>
                </a:gridCol>
                <a:gridCol w="3703320">
                  <a:extLst>
                    <a:ext uri="{9D8B030D-6E8A-4147-A177-3AD203B41FA5}">
                      <a16:colId xmlns:a16="http://schemas.microsoft.com/office/drawing/2014/main" val="20001"/>
                    </a:ext>
                  </a:extLst>
                </a:gridCol>
                <a:gridCol w="3703320">
                  <a:extLst>
                    <a:ext uri="{9D8B030D-6E8A-4147-A177-3AD203B41FA5}">
                      <a16:colId xmlns:a16="http://schemas.microsoft.com/office/drawing/2014/main" val="20002"/>
                    </a:ext>
                  </a:extLst>
                </a:gridCol>
              </a:tblGrid>
              <a:tr h="482540">
                <a:tc gridSpan="3">
                  <a:txBody>
                    <a:bodyPr/>
                    <a:lstStyle/>
                    <a:p>
                      <a:pPr lvl="0" algn="ctr">
                        <a:spcBef>
                          <a:spcPct val="100000"/>
                        </a:spcBef>
                        <a:buClrTx/>
                      </a:pPr>
                      <a:r>
                        <a:rPr lang="en-US" sz="1800">
                          <a:solidFill>
                            <a:srgbClr val="000066"/>
                          </a:solidFill>
                          <a:sym typeface="Arial"/>
                        </a:rPr>
                        <a:t>14 foundational characteristics of incident Command and Coordination under NIMS:</a:t>
                      </a:r>
                      <a:endParaRPr lang="en-US" sz="1800">
                        <a:solidFill>
                          <a:srgbClr val="000066"/>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5737">
                <a:tc>
                  <a:txBody>
                    <a:bodyPr/>
                    <a:lstStyle/>
                    <a:p>
                      <a:pPr>
                        <a:buClrTx/>
                      </a:pPr>
                      <a:endParaRPr lang="en-US" sz="1800"/>
                    </a:p>
                  </a:txBody>
                  <a:tcPr/>
                </a:tc>
                <a:tc>
                  <a:txBody>
                    <a:bodyPr/>
                    <a:lstStyle/>
                    <a:p>
                      <a:pPr>
                        <a:buClrTx/>
                      </a:pPr>
                      <a:endParaRPr lang="en-US" sz="1800"/>
                    </a:p>
                  </a:txBody>
                  <a:tcPr/>
                </a:tc>
                <a:tc>
                  <a:txBody>
                    <a:bodyPr/>
                    <a:lstStyle/>
                    <a:p>
                      <a:pPr>
                        <a:buClrTx/>
                      </a:pPr>
                      <a:endParaRPr lang="en-US" sz="1800"/>
                    </a:p>
                  </a:txBody>
                  <a:tcPr/>
                </a:tc>
                <a:extLst>
                  <a:ext uri="{0D108BD9-81ED-4DB2-BD59-A6C34878D82A}">
                    <a16:rowId xmlns:a16="http://schemas.microsoft.com/office/drawing/2014/main" val="10001"/>
                  </a:ext>
                </a:extLst>
              </a:tr>
              <a:tr h="2982449">
                <a:tc>
                  <a:txBody>
                    <a:bodyPr/>
                    <a:lstStyle/>
                    <a:p>
                      <a:pPr>
                        <a:buClrTx/>
                      </a:pPr>
                      <a:endParaRPr lang="en-US" sz="1800"/>
                    </a:p>
                  </a:txBody>
                  <a:tcPr/>
                </a:tc>
                <a:tc>
                  <a:txBody>
                    <a:bodyPr/>
                    <a:lstStyle/>
                    <a:p>
                      <a:pPr marL="457200" lvl="1" indent="-342900">
                        <a:spcBef>
                          <a:spcPct val="50000"/>
                        </a:spcBef>
                        <a:buClrTx/>
                        <a:buSzPct val="100000"/>
                        <a:buFont typeface="Arial"/>
                        <a:buChar char="•"/>
                      </a:pPr>
                      <a:r>
                        <a:rPr lang="en-US" sz="1800" dirty="0">
                          <a:solidFill>
                            <a:srgbClr val="000066"/>
                          </a:solidFill>
                          <a:sym typeface="Arial"/>
                        </a:rPr>
                        <a:t>Common Terminology</a:t>
                      </a:r>
                    </a:p>
                    <a:p>
                      <a:pPr marL="457200" lvl="1" indent="-342900">
                        <a:spcBef>
                          <a:spcPct val="50000"/>
                        </a:spcBef>
                        <a:buClrTx/>
                        <a:buSzPct val="100000"/>
                        <a:buFont typeface="Arial"/>
                        <a:buChar char="•"/>
                      </a:pPr>
                      <a:r>
                        <a:rPr lang="en-US" sz="1800" dirty="0">
                          <a:solidFill>
                            <a:srgbClr val="000066"/>
                          </a:solidFill>
                          <a:sym typeface="Arial"/>
                        </a:rPr>
                        <a:t>Management by Objectives</a:t>
                      </a:r>
                    </a:p>
                    <a:p>
                      <a:pPr marL="457200" lvl="1" indent="-342900">
                        <a:spcBef>
                          <a:spcPct val="50000"/>
                        </a:spcBef>
                        <a:buClrTx/>
                        <a:buSzPct val="100000"/>
                        <a:buFont typeface="Arial"/>
                        <a:buChar char="•"/>
                      </a:pPr>
                      <a:r>
                        <a:rPr lang="en-US" sz="1800" dirty="0">
                          <a:solidFill>
                            <a:srgbClr val="000066"/>
                          </a:solidFill>
                          <a:sym typeface="Arial"/>
                        </a:rPr>
                        <a:t>Manageable Span of Control</a:t>
                      </a:r>
                    </a:p>
                    <a:p>
                      <a:pPr marL="457200" lvl="1" indent="-342900">
                        <a:spcBef>
                          <a:spcPct val="50000"/>
                        </a:spcBef>
                        <a:buClrTx/>
                        <a:buSzPct val="100000"/>
                        <a:buFont typeface="Arial"/>
                        <a:buChar char="•"/>
                      </a:pPr>
                      <a:r>
                        <a:rPr lang="en-US" sz="1800" dirty="0">
                          <a:solidFill>
                            <a:srgbClr val="000066"/>
                          </a:solidFill>
                          <a:sym typeface="Arial"/>
                        </a:rPr>
                        <a:t>Comprehensive Resource Management</a:t>
                      </a:r>
                    </a:p>
                    <a:p>
                      <a:pPr marL="457200" lvl="1" indent="-342900">
                        <a:spcBef>
                          <a:spcPct val="50000"/>
                        </a:spcBef>
                        <a:buClrTx/>
                        <a:buSzPct val="100000"/>
                        <a:buFont typeface="Arial"/>
                        <a:buChar char="•"/>
                      </a:pPr>
                      <a:r>
                        <a:rPr lang="en-US" sz="1800" dirty="0">
                          <a:solidFill>
                            <a:srgbClr val="000066"/>
                          </a:solidFill>
                          <a:sym typeface="Arial"/>
                        </a:rPr>
                        <a:t>Establishment and Transfer of Command</a:t>
                      </a:r>
                    </a:p>
                    <a:p>
                      <a:pPr marL="457200" lvl="1" indent="-342900">
                        <a:spcBef>
                          <a:spcPct val="50000"/>
                        </a:spcBef>
                        <a:buClrTx/>
                        <a:buSzPct val="100000"/>
                        <a:buFont typeface="Arial"/>
                        <a:buChar char="•"/>
                      </a:pPr>
                      <a:r>
                        <a:rPr lang="en-US" sz="1800" dirty="0">
                          <a:solidFill>
                            <a:srgbClr val="000066"/>
                          </a:solidFill>
                          <a:sym typeface="Arial"/>
                        </a:rPr>
                        <a:t>Chain of Command and Unity of Command</a:t>
                      </a:r>
                    </a:p>
                    <a:p>
                      <a:pPr marL="457200" lvl="1" indent="-342900">
                        <a:spcBef>
                          <a:spcPct val="50000"/>
                        </a:spcBef>
                        <a:buClrTx/>
                        <a:buSzPct val="100000"/>
                        <a:buFont typeface="Arial"/>
                        <a:buChar char="•"/>
                      </a:pPr>
                      <a:r>
                        <a:rPr lang="en-US" sz="1800" dirty="0">
                          <a:solidFill>
                            <a:srgbClr val="000066"/>
                          </a:solidFill>
                          <a:sym typeface="Arial"/>
                        </a:rPr>
                        <a:t>Dispatch/Deployment</a:t>
                      </a:r>
                      <a:endParaRPr lang="en-US" sz="1800" dirty="0">
                        <a:solidFill>
                          <a:srgbClr val="000066"/>
                        </a:solidFill>
                      </a:endParaRPr>
                    </a:p>
                  </a:txBody>
                  <a:tcPr/>
                </a:tc>
                <a:tc>
                  <a:txBody>
                    <a:bodyPr/>
                    <a:lstStyle/>
                    <a:p>
                      <a:pPr marL="457200" lvl="1" indent="-342900">
                        <a:spcBef>
                          <a:spcPct val="50000"/>
                        </a:spcBef>
                        <a:buClrTx/>
                        <a:buSzPct val="100000"/>
                        <a:buFont typeface="Arial"/>
                        <a:buChar char="•"/>
                      </a:pPr>
                      <a:r>
                        <a:rPr lang="en-US" sz="1800" dirty="0">
                          <a:solidFill>
                            <a:srgbClr val="000066"/>
                          </a:solidFill>
                          <a:sym typeface="Arial"/>
                        </a:rPr>
                        <a:t>Modular Organization</a:t>
                      </a:r>
                    </a:p>
                    <a:p>
                      <a:pPr marL="457200" lvl="1" indent="-342900">
                        <a:spcBef>
                          <a:spcPct val="50000"/>
                        </a:spcBef>
                        <a:buClrTx/>
                        <a:buSzPct val="100000"/>
                        <a:buFont typeface="Arial"/>
                        <a:buChar char="•"/>
                      </a:pPr>
                      <a:r>
                        <a:rPr lang="en-US" sz="1800" dirty="0">
                          <a:solidFill>
                            <a:srgbClr val="000066"/>
                          </a:solidFill>
                          <a:sym typeface="Arial"/>
                        </a:rPr>
                        <a:t>Incident Action Planning</a:t>
                      </a:r>
                    </a:p>
                    <a:p>
                      <a:pPr marL="457200" lvl="1" indent="-342900">
                        <a:spcBef>
                          <a:spcPct val="50000"/>
                        </a:spcBef>
                        <a:buClrTx/>
                        <a:buSzPct val="100000"/>
                        <a:buFont typeface="Arial"/>
                        <a:buChar char="•"/>
                      </a:pPr>
                      <a:r>
                        <a:rPr lang="en-US" sz="1800" dirty="0">
                          <a:solidFill>
                            <a:srgbClr val="000066"/>
                          </a:solidFill>
                          <a:sym typeface="Arial"/>
                        </a:rPr>
                        <a:t>Incident Facilities and Locations</a:t>
                      </a:r>
                    </a:p>
                    <a:p>
                      <a:pPr marL="457200" lvl="1" indent="-342900">
                        <a:spcBef>
                          <a:spcPct val="50000"/>
                        </a:spcBef>
                        <a:buClrTx/>
                        <a:buSzPct val="100000"/>
                        <a:buFont typeface="Arial"/>
                        <a:buChar char="•"/>
                      </a:pPr>
                      <a:r>
                        <a:rPr lang="en-US" sz="1800" dirty="0">
                          <a:solidFill>
                            <a:srgbClr val="000066"/>
                          </a:solidFill>
                          <a:sym typeface="Arial"/>
                        </a:rPr>
                        <a:t>Integrated Communications</a:t>
                      </a:r>
                    </a:p>
                    <a:p>
                      <a:pPr marL="457200" lvl="1" indent="-342900">
                        <a:spcBef>
                          <a:spcPct val="50000"/>
                        </a:spcBef>
                        <a:buClrTx/>
                        <a:buSzPct val="100000"/>
                        <a:buFont typeface="Arial"/>
                        <a:buChar char="•"/>
                      </a:pPr>
                      <a:r>
                        <a:rPr lang="en-US" sz="1800" dirty="0">
                          <a:solidFill>
                            <a:srgbClr val="000066"/>
                          </a:solidFill>
                          <a:sym typeface="Arial"/>
                        </a:rPr>
                        <a:t>Unified Command</a:t>
                      </a:r>
                    </a:p>
                    <a:p>
                      <a:pPr marL="457200" lvl="1" indent="-342900">
                        <a:spcBef>
                          <a:spcPct val="50000"/>
                        </a:spcBef>
                        <a:buClrTx/>
                        <a:buSzPct val="100000"/>
                        <a:buFont typeface="Arial"/>
                        <a:buChar char="•"/>
                      </a:pPr>
                      <a:r>
                        <a:rPr lang="en-US" sz="1800" dirty="0">
                          <a:solidFill>
                            <a:srgbClr val="000066"/>
                          </a:solidFill>
                          <a:sym typeface="Arial"/>
                        </a:rPr>
                        <a:t>Accountability</a:t>
                      </a:r>
                    </a:p>
                    <a:p>
                      <a:pPr marL="457200" lvl="1" indent="-342900">
                        <a:spcBef>
                          <a:spcPct val="50000"/>
                        </a:spcBef>
                        <a:buClrTx/>
                        <a:buSzPct val="100000"/>
                        <a:buFont typeface="Arial"/>
                        <a:buChar char="•"/>
                      </a:pPr>
                      <a:r>
                        <a:rPr lang="en-US" sz="1800" dirty="0">
                          <a:solidFill>
                            <a:srgbClr val="000066"/>
                          </a:solidFill>
                          <a:sym typeface="Arial"/>
                        </a:rPr>
                        <a:t>Information and Intelligence Management</a:t>
                      </a:r>
                      <a:endParaRPr lang="en-US" sz="1800" dirty="0">
                        <a:solidFill>
                          <a:srgbClr val="000066"/>
                        </a:solidFill>
                      </a:endParaRPr>
                    </a:p>
                  </a:txBody>
                  <a:tcPr/>
                </a:tc>
                <a:extLst>
                  <a:ext uri="{0D108BD9-81ED-4DB2-BD59-A6C34878D82A}">
                    <a16:rowId xmlns:a16="http://schemas.microsoft.com/office/drawing/2014/main" val="10002"/>
                  </a:ext>
                </a:extLst>
              </a:tr>
            </a:tbl>
          </a:graphicData>
        </a:graphic>
      </p:graphicFrame>
      <p:sp>
        <p:nvSpPr>
          <p:cNvPr id="6" name="Slide Number Placeholder 5">
            <a:extLst>
              <a:ext uri="{FF2B5EF4-FFF2-40B4-BE49-F238E27FC236}">
                <a16:creationId xmlns:a16="http://schemas.microsoft.com/office/drawing/2014/main" id="{394B84D9-1075-4408-B9AC-C56FFE0175A1}"/>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10</a:t>
            </a:fld>
            <a:endParaRPr lang="en-US"/>
          </a:p>
        </p:txBody>
      </p:sp>
    </p:spTree>
    <p:extLst>
      <p:ext uri="{BB962C8B-B14F-4D97-AF65-F5344CB8AC3E}">
        <p14:creationId xmlns:p14="http://schemas.microsoft.com/office/powerpoint/2010/main" val="262833642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Common Terminology</a:t>
            </a:r>
          </a:p>
        </p:txBody>
      </p:sp>
      <p:sp>
        <p:nvSpPr>
          <p:cNvPr id="3" name="Content Placeholder 2">
            <a:extLst>
              <a:ext uri="{FF2B5EF4-FFF2-40B4-BE49-F238E27FC236}">
                <a16:creationId xmlns:a16="http://schemas.microsoft.com/office/drawing/2014/main" id="{4E511A29-A7F9-4EAD-A951-41C4377857CE}"/>
              </a:ext>
            </a:extLst>
          </p:cNvPr>
          <p:cNvSpPr>
            <a:spLocks noGrp="1"/>
          </p:cNvSpPr>
          <p:nvPr>
            <p:ph sz="quarter" idx="13"/>
          </p:nvPr>
        </p:nvSpPr>
        <p:spPr/>
        <p:txBody>
          <a:bodyPr>
            <a:normAutofit fontScale="85000" lnSpcReduction="20000"/>
          </a:bodyPr>
          <a:lstStyle/>
          <a:p>
            <a:pPr fontAlgn="auto">
              <a:spcBef>
                <a:spcPct val="100000"/>
              </a:spcBef>
              <a:buSzPct val="99000"/>
              <a:tabLst/>
            </a:pPr>
            <a:r>
              <a:rPr lang="en-US" kern="1200">
                <a:sym typeface="Arial"/>
              </a:rPr>
              <a:t>ICS requires the use of common terminology to define:</a:t>
            </a:r>
          </a:p>
          <a:p>
            <a:pPr marL="254000" lvl="1" indent="-254000" fontAlgn="auto">
              <a:spcBef>
                <a:spcPct val="100000"/>
              </a:spcBef>
              <a:buSzPct val="99000"/>
              <a:buFont typeface="Arial"/>
              <a:buChar char="•"/>
              <a:tabLst/>
            </a:pPr>
            <a:r>
              <a:rPr lang="en-US" kern="1200">
                <a:ea typeface="+mn-ea"/>
                <a:sym typeface="Arial"/>
              </a:rPr>
              <a:t>Organizational functions.</a:t>
            </a:r>
          </a:p>
          <a:p>
            <a:pPr marL="254000" lvl="1" indent="-254000" fontAlgn="auto">
              <a:spcBef>
                <a:spcPct val="100000"/>
              </a:spcBef>
              <a:buSzPct val="99000"/>
              <a:buFont typeface="Arial"/>
              <a:buChar char="•"/>
              <a:tabLst/>
            </a:pPr>
            <a:r>
              <a:rPr lang="en-US" kern="1200">
                <a:ea typeface="+mn-ea"/>
                <a:sym typeface="Arial"/>
              </a:rPr>
              <a:t>Incident facilities.</a:t>
            </a:r>
          </a:p>
          <a:p>
            <a:pPr marL="254000" lvl="1" indent="-254000" fontAlgn="auto">
              <a:spcBef>
                <a:spcPct val="100000"/>
              </a:spcBef>
              <a:buSzPct val="99000"/>
              <a:buFont typeface="Arial"/>
              <a:buChar char="•"/>
              <a:tabLst/>
            </a:pPr>
            <a:r>
              <a:rPr lang="en-US" kern="1200">
                <a:ea typeface="+mn-ea"/>
                <a:sym typeface="Arial"/>
              </a:rPr>
              <a:t>Resource descriptions.</a:t>
            </a:r>
          </a:p>
          <a:p>
            <a:pPr marL="254000" lvl="1" indent="-254000" fontAlgn="auto">
              <a:spcBef>
                <a:spcPct val="100000"/>
              </a:spcBef>
              <a:buSzPct val="99000"/>
              <a:buFont typeface="Arial"/>
              <a:buChar char="•"/>
              <a:tabLst/>
            </a:pPr>
            <a:r>
              <a:rPr lang="en-US" kern="1200">
                <a:ea typeface="+mn-ea"/>
                <a:sym typeface="Arial"/>
              </a:rPr>
              <a:t>Position titles.</a:t>
            </a:r>
          </a:p>
          <a:p>
            <a:pPr>
              <a:spcBef>
                <a:spcPct val="100000"/>
              </a:spcBef>
              <a:buSzPct val="99000"/>
            </a:pPr>
            <a:r>
              <a:rPr lang="en-US" kern="1200">
                <a:sym typeface="Arial"/>
              </a:rPr>
              <a:t>Use plain language and clear text, not codes.</a:t>
            </a:r>
            <a:endParaRPr lang="en-US"/>
          </a:p>
        </p:txBody>
      </p:sp>
      <p:pic>
        <p:nvPicPr>
          <p:cNvPr id="8" name="Content Placeholder 7" descr="Text: This is Unit 1, we have a 10-37, Code 2. Text is covered with a red circle and a slash, meaning this is not common terminology.">
            <a:extLst>
              <a:ext uri="{FF2B5EF4-FFF2-40B4-BE49-F238E27FC236}">
                <a16:creationId xmlns:a16="http://schemas.microsoft.com/office/drawing/2014/main" id="{952E4A0D-6C17-4862-8027-D91B3D307EE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05984" y="2165794"/>
            <a:ext cx="2846832" cy="2535936"/>
          </a:xfrm>
          <a:prstGeom prst="rect">
            <a:avLst/>
          </a:prstGeom>
        </p:spPr>
      </p:pic>
      <p:sp>
        <p:nvSpPr>
          <p:cNvPr id="9" name="Slide Number Placeholder 8">
            <a:extLst>
              <a:ext uri="{FF2B5EF4-FFF2-40B4-BE49-F238E27FC236}">
                <a16:creationId xmlns:a16="http://schemas.microsoft.com/office/drawing/2014/main" id="{07A7E7D1-DF31-4365-999B-F51521AB57FC}"/>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11</a:t>
            </a:fld>
            <a:endParaRPr lang="en-US"/>
          </a:p>
        </p:txBody>
      </p:sp>
    </p:spTree>
    <p:extLst>
      <p:ext uri="{BB962C8B-B14F-4D97-AF65-F5344CB8AC3E}">
        <p14:creationId xmlns:p14="http://schemas.microsoft.com/office/powerpoint/2010/main" val="253687798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Management by Objectives</a:t>
            </a:r>
          </a:p>
        </p:txBody>
      </p:sp>
      <p:sp>
        <p:nvSpPr>
          <p:cNvPr id="8" name="Content Placeholder 7">
            <a:extLst>
              <a:ext uri="{FF2B5EF4-FFF2-40B4-BE49-F238E27FC236}">
                <a16:creationId xmlns:a16="http://schemas.microsoft.com/office/drawing/2014/main" id="{CFCCAD66-D734-4B50-930F-8645BCDA431A}"/>
              </a:ext>
            </a:extLst>
          </p:cNvPr>
          <p:cNvSpPr>
            <a:spLocks noGrp="1"/>
          </p:cNvSpPr>
          <p:nvPr>
            <p:ph sz="quarter" idx="13"/>
          </p:nvPr>
        </p:nvSpPr>
        <p:spPr/>
        <p:txBody>
          <a:bodyPr>
            <a:normAutofit fontScale="40000" lnSpcReduction="20000"/>
          </a:bodyPr>
          <a:lstStyle/>
          <a:p>
            <a:pPr marL="254000" lvl="1" indent="-254000" fontAlgn="auto">
              <a:spcBef>
                <a:spcPct val="100000"/>
              </a:spcBef>
              <a:spcAft>
                <a:spcPts val="0"/>
              </a:spcAft>
              <a:buSzPct val="99000"/>
              <a:buFont typeface="Arial"/>
              <a:buChar char="•"/>
              <a:tabLst/>
            </a:pPr>
            <a:r>
              <a:rPr lang="en-US" kern="1200">
                <a:ea typeface="+mn-ea"/>
                <a:sym typeface="Arial"/>
              </a:rPr>
              <a:t>ICS is managed by objectives.</a:t>
            </a:r>
          </a:p>
          <a:p>
            <a:pPr marL="254000" lvl="1" indent="-254000" fontAlgn="auto">
              <a:spcBef>
                <a:spcPct val="100000"/>
              </a:spcBef>
              <a:spcAft>
                <a:spcPts val="0"/>
              </a:spcAft>
              <a:buSzPct val="99000"/>
              <a:buFont typeface="Arial"/>
              <a:buChar char="•"/>
              <a:tabLst/>
            </a:pPr>
            <a:r>
              <a:rPr lang="en-US" kern="1200">
                <a:ea typeface="+mn-ea"/>
                <a:sym typeface="Arial"/>
              </a:rPr>
              <a:t>Objectives are communicated throughout the entire ICS organization.</a:t>
            </a:r>
          </a:p>
          <a:p>
            <a:pPr marL="254000" lvl="1" indent="-254000" fontAlgn="auto">
              <a:spcBef>
                <a:spcPct val="100000"/>
              </a:spcBef>
              <a:spcAft>
                <a:spcPts val="0"/>
              </a:spcAft>
              <a:buSzPct val="99000"/>
              <a:buFont typeface="Arial"/>
              <a:buChar char="•"/>
              <a:tabLst/>
            </a:pPr>
            <a:r>
              <a:rPr lang="en-US" kern="1200">
                <a:ea typeface="+mn-ea"/>
                <a:sym typeface="Arial"/>
              </a:rPr>
              <a:t>Available resources must support incident objectives.</a:t>
            </a:r>
            <a:endParaRPr lang="en-US"/>
          </a:p>
        </p:txBody>
      </p:sp>
      <p:pic>
        <p:nvPicPr>
          <p:cNvPr id="10" name="Content Placeholder 9" descr="Photo of Uniformed police officer discussing paperwork with a dectective">
            <a:extLst>
              <a:ext uri="{FF2B5EF4-FFF2-40B4-BE49-F238E27FC236}">
                <a16:creationId xmlns:a16="http://schemas.microsoft.com/office/drawing/2014/main" id="{319C7764-0F16-4D68-9DEB-783A417833A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709862" y="2633662"/>
            <a:ext cx="3724275" cy="2495550"/>
          </a:xfrm>
          <a:prstGeom prst="rect">
            <a:avLst/>
          </a:prstGeom>
        </p:spPr>
      </p:pic>
      <p:sp>
        <p:nvSpPr>
          <p:cNvPr id="11" name="Slide Number Placeholder 10">
            <a:extLst>
              <a:ext uri="{FF2B5EF4-FFF2-40B4-BE49-F238E27FC236}">
                <a16:creationId xmlns:a16="http://schemas.microsoft.com/office/drawing/2014/main" id="{5C3D5E6D-B886-48F2-96D9-F433E5ACAFBA}"/>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12</a:t>
            </a:fld>
            <a:endParaRPr lang="en-US"/>
          </a:p>
        </p:txBody>
      </p:sp>
    </p:spTree>
    <p:extLst>
      <p:ext uri="{BB962C8B-B14F-4D97-AF65-F5344CB8AC3E}">
        <p14:creationId xmlns:p14="http://schemas.microsoft.com/office/powerpoint/2010/main" val="374464849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Action Planning</a:t>
            </a:r>
          </a:p>
        </p:txBody>
      </p:sp>
      <p:sp>
        <p:nvSpPr>
          <p:cNvPr id="3" name="Content Placeholder 2">
            <a:extLst>
              <a:ext uri="{FF2B5EF4-FFF2-40B4-BE49-F238E27FC236}">
                <a16:creationId xmlns:a16="http://schemas.microsoft.com/office/drawing/2014/main" id="{542751D5-40B4-47B9-AD91-F2B17BD491BF}"/>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kern="1200">
                <a:sym typeface="Arial"/>
              </a:rPr>
              <a:t>IC creates an Incident Action Plan (IAP) that:</a:t>
            </a:r>
          </a:p>
          <a:p>
            <a:pPr marL="254000" lvl="1" indent="-254000" fontAlgn="auto">
              <a:spcBef>
                <a:spcPct val="100000"/>
              </a:spcBef>
              <a:spcAft>
                <a:spcPts val="0"/>
              </a:spcAft>
              <a:buSzPct val="99000"/>
              <a:buFont typeface="Arial"/>
              <a:buChar char="•"/>
              <a:tabLst/>
            </a:pPr>
            <a:r>
              <a:rPr lang="en-US" kern="1200">
                <a:ea typeface="+mn-ea"/>
                <a:sym typeface="Arial"/>
              </a:rPr>
              <a:t>Specifies the incident objectives.</a:t>
            </a:r>
          </a:p>
          <a:p>
            <a:pPr marL="254000" lvl="1" indent="-254000" fontAlgn="auto">
              <a:spcBef>
                <a:spcPct val="100000"/>
              </a:spcBef>
              <a:spcAft>
                <a:spcPts val="0"/>
              </a:spcAft>
              <a:buSzPct val="99000"/>
              <a:buFont typeface="Arial"/>
              <a:buChar char="•"/>
              <a:tabLst/>
            </a:pPr>
            <a:r>
              <a:rPr lang="en-US" kern="1200">
                <a:ea typeface="+mn-ea"/>
                <a:sym typeface="Arial"/>
              </a:rPr>
              <a:t>States the activities to be completed.</a:t>
            </a:r>
          </a:p>
          <a:p>
            <a:pPr marL="254000" lvl="1" indent="-254000" fontAlgn="auto">
              <a:spcBef>
                <a:spcPct val="100000"/>
              </a:spcBef>
              <a:spcAft>
                <a:spcPts val="0"/>
              </a:spcAft>
              <a:buSzPct val="99000"/>
              <a:buFont typeface="Arial"/>
              <a:buChar char="•"/>
              <a:tabLst/>
            </a:pPr>
            <a:r>
              <a:rPr lang="en-US" kern="1200">
                <a:ea typeface="+mn-ea"/>
                <a:sym typeface="Arial"/>
              </a:rPr>
              <a:t>Covers a specified timeframe, called an operational period.</a:t>
            </a:r>
          </a:p>
          <a:p>
            <a:pPr marL="254000" lvl="1" indent="-254000" fontAlgn="auto">
              <a:spcBef>
                <a:spcPct val="100000"/>
              </a:spcBef>
              <a:spcAft>
                <a:spcPts val="0"/>
              </a:spcAft>
              <a:buSzPct val="99000"/>
              <a:buFont typeface="Arial"/>
              <a:buChar char="•"/>
              <a:tabLst/>
            </a:pPr>
            <a:r>
              <a:rPr lang="en-US" kern="1200">
                <a:ea typeface="+mn-ea"/>
                <a:sym typeface="Arial"/>
              </a:rPr>
              <a:t>May be oral or written—except for hazardous materials incidents, which require a written IAP.</a:t>
            </a:r>
          </a:p>
          <a:p>
            <a:pPr marL="254000" lvl="1" indent="-254000" fontAlgn="auto">
              <a:spcBef>
                <a:spcPct val="100000"/>
              </a:spcBef>
              <a:spcAft>
                <a:spcPts val="0"/>
              </a:spcAft>
              <a:buSzPct val="99000"/>
              <a:buFont typeface="Arial"/>
              <a:buChar char="•"/>
              <a:tabLst/>
            </a:pPr>
            <a:r>
              <a:rPr lang="en-US" kern="1200">
                <a:ea typeface="+mn-ea"/>
                <a:sym typeface="Arial"/>
              </a:rPr>
              <a:t>Takes into account legal and policy considerations and direction. </a:t>
            </a:r>
            <a:endParaRPr lang="en-US"/>
          </a:p>
        </p:txBody>
      </p:sp>
      <p:sp>
        <p:nvSpPr>
          <p:cNvPr id="6" name="Slide Number Placeholder 5">
            <a:extLst>
              <a:ext uri="{FF2B5EF4-FFF2-40B4-BE49-F238E27FC236}">
                <a16:creationId xmlns:a16="http://schemas.microsoft.com/office/drawing/2014/main" id="{ECC8EB6B-F0B5-4313-A04C-DF0835263959}"/>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13</a:t>
            </a:fld>
            <a:endParaRPr lang="en-US"/>
          </a:p>
        </p:txBody>
      </p:sp>
    </p:spTree>
    <p:extLst>
      <p:ext uri="{BB962C8B-B14F-4D97-AF65-F5344CB8AC3E}">
        <p14:creationId xmlns:p14="http://schemas.microsoft.com/office/powerpoint/2010/main" val="134288051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Modular Organization</a:t>
            </a:r>
          </a:p>
        </p:txBody>
      </p:sp>
      <p:sp>
        <p:nvSpPr>
          <p:cNvPr id="3" name="Content Placeholder 2">
            <a:extLst>
              <a:ext uri="{FF2B5EF4-FFF2-40B4-BE49-F238E27FC236}">
                <a16:creationId xmlns:a16="http://schemas.microsoft.com/office/drawing/2014/main" id="{E3A0E2B1-7FD0-4E26-B33E-1BA7E51D6868}"/>
              </a:ext>
            </a:extLst>
          </p:cNvPr>
          <p:cNvSpPr>
            <a:spLocks noGrp="1"/>
          </p:cNvSpPr>
          <p:nvPr>
            <p:ph sz="quarter" idx="13"/>
          </p:nvPr>
        </p:nvSpPr>
        <p:spPr/>
        <p:txBody>
          <a:bodyPr>
            <a:normAutofit lnSpcReduction="10000"/>
          </a:bodyPr>
          <a:lstStyle/>
          <a:p>
            <a:pPr marL="254000" lvl="1" indent="-254000" fontAlgn="auto">
              <a:spcBef>
                <a:spcPct val="100000"/>
              </a:spcBef>
              <a:spcAft>
                <a:spcPts val="0"/>
              </a:spcAft>
              <a:buSzPct val="99000"/>
              <a:buFont typeface="Arial"/>
              <a:buChar char="•"/>
              <a:tabLst/>
            </a:pPr>
            <a:r>
              <a:rPr lang="en-US" kern="1200">
                <a:ea typeface="+mn-ea"/>
                <a:sym typeface="Arial"/>
              </a:rPr>
              <a:t>Develops in a top-down, modular fashion.</a:t>
            </a:r>
          </a:p>
          <a:p>
            <a:pPr marL="254000" lvl="1" indent="-254000" fontAlgn="auto">
              <a:spcBef>
                <a:spcPct val="100000"/>
              </a:spcBef>
              <a:spcAft>
                <a:spcPts val="0"/>
              </a:spcAft>
              <a:buSzPct val="99000"/>
              <a:buFont typeface="Arial"/>
              <a:buChar char="•"/>
              <a:tabLst/>
            </a:pPr>
            <a:r>
              <a:rPr lang="en-US" kern="1200">
                <a:ea typeface="+mn-ea"/>
                <a:sym typeface="Arial"/>
              </a:rPr>
              <a:t>Is based on the size and complexity of the incident.</a:t>
            </a:r>
          </a:p>
          <a:p>
            <a:pPr marL="254000" lvl="1" indent="-254000" fontAlgn="auto">
              <a:spcBef>
                <a:spcPct val="100000"/>
              </a:spcBef>
              <a:spcAft>
                <a:spcPts val="0"/>
              </a:spcAft>
              <a:buSzPct val="99000"/>
              <a:buFont typeface="Arial"/>
              <a:buChar char="•"/>
              <a:tabLst/>
            </a:pPr>
            <a:r>
              <a:rPr lang="en-US" kern="1200">
                <a:ea typeface="+mn-ea"/>
                <a:sym typeface="Arial"/>
              </a:rPr>
              <a:t>Is based on the hazard environment created by the incident. </a:t>
            </a:r>
            <a:endParaRPr lang="en-US"/>
          </a:p>
        </p:txBody>
      </p:sp>
      <p:pic>
        <p:nvPicPr>
          <p:cNvPr id="8" name="Content Placeholder 7" descr="Generic organization chart showing how an ICS organization can grow as needed based on incident needs">
            <a:extLst>
              <a:ext uri="{FF2B5EF4-FFF2-40B4-BE49-F238E27FC236}">
                <a16:creationId xmlns:a16="http://schemas.microsoft.com/office/drawing/2014/main" id="{57938C0A-E517-4AC3-93D2-D13E117FF5E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84523" y="2159588"/>
            <a:ext cx="2889754" cy="2548349"/>
          </a:xfrm>
          <a:prstGeom prst="rect">
            <a:avLst/>
          </a:prstGeom>
        </p:spPr>
      </p:pic>
      <p:sp>
        <p:nvSpPr>
          <p:cNvPr id="9" name="Slide Number Placeholder 8">
            <a:extLst>
              <a:ext uri="{FF2B5EF4-FFF2-40B4-BE49-F238E27FC236}">
                <a16:creationId xmlns:a16="http://schemas.microsoft.com/office/drawing/2014/main" id="{49B61B87-C1A9-4FF5-8D4C-27ECB1320A05}"/>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14</a:t>
            </a:fld>
            <a:endParaRPr lang="en-US"/>
          </a:p>
        </p:txBody>
      </p:sp>
    </p:spTree>
    <p:extLst>
      <p:ext uri="{BB962C8B-B14F-4D97-AF65-F5344CB8AC3E}">
        <p14:creationId xmlns:p14="http://schemas.microsoft.com/office/powerpoint/2010/main" val="393604308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Modular Organization (Cont.)</a:t>
            </a:r>
          </a:p>
        </p:txBody>
      </p:sp>
      <p:sp>
        <p:nvSpPr>
          <p:cNvPr id="3" name="Content Placeholder 2">
            <a:extLst>
              <a:ext uri="{FF2B5EF4-FFF2-40B4-BE49-F238E27FC236}">
                <a16:creationId xmlns:a16="http://schemas.microsoft.com/office/drawing/2014/main" id="{3327F848-1F5C-46D1-9CDA-819075FE3868}"/>
              </a:ext>
            </a:extLst>
          </p:cNvPr>
          <p:cNvSpPr>
            <a:spLocks noGrp="1"/>
          </p:cNvSpPr>
          <p:nvPr>
            <p:ph sz="quarter" idx="13"/>
          </p:nvPr>
        </p:nvSpPr>
        <p:spPr/>
        <p:txBody>
          <a:bodyPr>
            <a:normAutofit fontScale="92500"/>
          </a:bodyPr>
          <a:lstStyle/>
          <a:p>
            <a:pPr marL="254000" lvl="1" indent="-254000" fontAlgn="auto">
              <a:spcBef>
                <a:spcPct val="100000"/>
              </a:spcBef>
              <a:spcAft>
                <a:spcPts val="0"/>
              </a:spcAft>
              <a:buSzPct val="99000"/>
              <a:buFont typeface="Arial"/>
              <a:buChar char="•"/>
              <a:tabLst/>
            </a:pPr>
            <a:r>
              <a:rPr lang="en-US" kern="1200">
                <a:ea typeface="+mn-ea"/>
                <a:sym typeface="Arial"/>
              </a:rPr>
              <a:t>Incident objectives determine the organizational size.</a:t>
            </a:r>
          </a:p>
          <a:p>
            <a:pPr marL="254000" lvl="1" indent="-254000" fontAlgn="auto">
              <a:spcBef>
                <a:spcPct val="100000"/>
              </a:spcBef>
              <a:spcAft>
                <a:spcPts val="0"/>
              </a:spcAft>
              <a:buSzPct val="99000"/>
              <a:buFont typeface="Arial"/>
              <a:buChar char="•"/>
              <a:tabLst/>
            </a:pPr>
            <a:r>
              <a:rPr lang="en-US" kern="1200">
                <a:ea typeface="+mn-ea"/>
                <a:sym typeface="Arial"/>
              </a:rPr>
              <a:t>Only functions/positions that are necessary will be filled.</a:t>
            </a:r>
          </a:p>
          <a:p>
            <a:pPr marL="254000" lvl="1" indent="-254000" fontAlgn="auto">
              <a:spcBef>
                <a:spcPct val="100000"/>
              </a:spcBef>
              <a:spcAft>
                <a:spcPts val="0"/>
              </a:spcAft>
              <a:buSzPct val="99000"/>
              <a:buFont typeface="Arial"/>
              <a:buChar char="•"/>
              <a:tabLst/>
            </a:pPr>
            <a:r>
              <a:rPr lang="en-US" kern="1200">
                <a:ea typeface="+mn-ea"/>
                <a:sym typeface="Arial"/>
              </a:rPr>
              <a:t>Each element must have a person in charge.</a:t>
            </a:r>
            <a:endParaRPr lang="en-US"/>
          </a:p>
        </p:txBody>
      </p:sp>
      <p:pic>
        <p:nvPicPr>
          <p:cNvPr id="8" name="Content Placeholder 7" descr="Generic organization chart showing how an ICS organization can grow as needed based on incident needs">
            <a:extLst>
              <a:ext uri="{FF2B5EF4-FFF2-40B4-BE49-F238E27FC236}">
                <a16:creationId xmlns:a16="http://schemas.microsoft.com/office/drawing/2014/main" id="{80242B13-43E3-47A5-972A-16870DF6A4E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84523" y="2159588"/>
            <a:ext cx="2889754" cy="2548349"/>
          </a:xfrm>
          <a:prstGeom prst="rect">
            <a:avLst/>
          </a:prstGeom>
        </p:spPr>
      </p:pic>
      <p:sp>
        <p:nvSpPr>
          <p:cNvPr id="9" name="Slide Number Placeholder 8">
            <a:extLst>
              <a:ext uri="{FF2B5EF4-FFF2-40B4-BE49-F238E27FC236}">
                <a16:creationId xmlns:a16="http://schemas.microsoft.com/office/drawing/2014/main" id="{BCAF000E-1105-422D-B755-129E527C697A}"/>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15</a:t>
            </a:fld>
            <a:endParaRPr lang="en-US"/>
          </a:p>
        </p:txBody>
      </p:sp>
    </p:spTree>
    <p:extLst>
      <p:ext uri="{BB962C8B-B14F-4D97-AF65-F5344CB8AC3E}">
        <p14:creationId xmlns:p14="http://schemas.microsoft.com/office/powerpoint/2010/main" val="134233707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National Incident Management System</a:t>
            </a:r>
          </a:p>
        </p:txBody>
      </p:sp>
      <p:sp>
        <p:nvSpPr>
          <p:cNvPr id="7" name="Content Placeholder 6">
            <a:extLst>
              <a:ext uri="{FF2B5EF4-FFF2-40B4-BE49-F238E27FC236}">
                <a16:creationId xmlns:a16="http://schemas.microsoft.com/office/drawing/2014/main" id="{D20661F0-2AED-4067-998F-3F91227F9696}"/>
              </a:ext>
            </a:extLst>
          </p:cNvPr>
          <p:cNvSpPr>
            <a:spLocks noGrp="1"/>
          </p:cNvSpPr>
          <p:nvPr>
            <p:ph sz="quarter" idx="14"/>
          </p:nvPr>
        </p:nvSpPr>
        <p:spPr/>
        <p:txBody>
          <a:bodyPr/>
          <a:lstStyle/>
          <a:p>
            <a:pPr marL="254000" lvl="1" indent="-254000" fontAlgn="auto">
              <a:spcBef>
                <a:spcPct val="100000"/>
              </a:spcBef>
              <a:spcAft>
                <a:spcPts val="0"/>
              </a:spcAft>
              <a:buSzPct val="99000"/>
              <a:buFont typeface="Arial"/>
              <a:buChar char="•"/>
              <a:tabLst/>
            </a:pPr>
            <a:r>
              <a:rPr lang="en-US" kern="1200">
                <a:ea typeface="+mn-ea"/>
                <a:sym typeface="Arial"/>
              </a:rPr>
              <a:t>Guideline is 1:5 but actual ratio varies</a:t>
            </a:r>
          </a:p>
          <a:p>
            <a:pPr marL="254000" lvl="1" indent="-254000" fontAlgn="auto">
              <a:spcBef>
                <a:spcPct val="100000"/>
              </a:spcBef>
              <a:spcAft>
                <a:spcPts val="0"/>
              </a:spcAft>
              <a:buSzPct val="99000"/>
              <a:buFont typeface="Arial"/>
              <a:buChar char="•"/>
              <a:tabLst/>
            </a:pPr>
            <a:r>
              <a:rPr lang="en-US" kern="1200">
                <a:ea typeface="+mn-ea"/>
                <a:sym typeface="Arial"/>
              </a:rPr>
              <a:t>Incident personnel use their best judgment to determine effective span of control</a:t>
            </a:r>
            <a:endParaRPr lang="en-US"/>
          </a:p>
        </p:txBody>
      </p:sp>
      <p:pic>
        <p:nvPicPr>
          <p:cNvPr id="8" name="Content Placeholder 7" descr="Cover of National Incident Management System (NIMS), Third Edition, October 2017.">
            <a:extLst>
              <a:ext uri="{FF2B5EF4-FFF2-40B4-BE49-F238E27FC236}">
                <a16:creationId xmlns:a16="http://schemas.microsoft.com/office/drawing/2014/main" id="{59ADF9C1-039C-4D47-B31C-D96ED2B4917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77760" y="1152525"/>
            <a:ext cx="3473679" cy="4492625"/>
          </a:xfrm>
          <a:prstGeom prst="rect">
            <a:avLst/>
          </a:prstGeom>
        </p:spPr>
      </p:pic>
      <p:sp>
        <p:nvSpPr>
          <p:cNvPr id="9" name="Slide Number Placeholder 8">
            <a:extLst>
              <a:ext uri="{FF2B5EF4-FFF2-40B4-BE49-F238E27FC236}">
                <a16:creationId xmlns:a16="http://schemas.microsoft.com/office/drawing/2014/main" id="{F36E9673-E706-4FDE-B70E-4EFC3E2C76FC}"/>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16</a:t>
            </a:fld>
            <a:endParaRPr lang="en-US"/>
          </a:p>
        </p:txBody>
      </p:sp>
    </p:spTree>
    <p:extLst>
      <p:ext uri="{BB962C8B-B14F-4D97-AF65-F5344CB8AC3E}">
        <p14:creationId xmlns:p14="http://schemas.microsoft.com/office/powerpoint/2010/main" val="256426889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Comprehensive Resource Management</a:t>
            </a:r>
          </a:p>
        </p:txBody>
      </p:sp>
      <p:sp>
        <p:nvSpPr>
          <p:cNvPr id="3" name="Content Placeholder 2">
            <a:extLst>
              <a:ext uri="{FF2B5EF4-FFF2-40B4-BE49-F238E27FC236}">
                <a16:creationId xmlns:a16="http://schemas.microsoft.com/office/drawing/2014/main" id="{99498109-06D5-4C4C-86A0-F0B643E4D52A}"/>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Resources include personnel, equipment, teams, supplies and facilities.</a:t>
            </a:r>
          </a:p>
          <a:p>
            <a:pPr fontAlgn="auto">
              <a:spcBef>
                <a:spcPct val="100000"/>
              </a:spcBef>
              <a:spcAft>
                <a:spcPts val="0"/>
              </a:spcAft>
              <a:buSzPct val="99000"/>
              <a:tabLst/>
            </a:pPr>
            <a:r>
              <a:rPr lang="en-US" kern="1200">
                <a:sym typeface="Arial"/>
              </a:rPr>
              <a:t>Resource management includes processes for:</a:t>
            </a:r>
          </a:p>
          <a:p>
            <a:pPr marL="254000" lvl="1" indent="-254000" fontAlgn="auto">
              <a:spcBef>
                <a:spcPct val="100000"/>
              </a:spcBef>
              <a:spcAft>
                <a:spcPts val="0"/>
              </a:spcAft>
              <a:buSzPct val="99000"/>
              <a:buFont typeface="Arial"/>
              <a:buChar char="•"/>
              <a:tabLst/>
            </a:pPr>
            <a:r>
              <a:rPr lang="en-US" kern="1200">
                <a:ea typeface="+mn-ea"/>
                <a:sym typeface="Arial"/>
              </a:rPr>
              <a:t>Maintaining accurate, updated resource inventories.</a:t>
            </a:r>
          </a:p>
          <a:p>
            <a:pPr marL="254000" lvl="1" indent="-254000" fontAlgn="auto">
              <a:spcBef>
                <a:spcPct val="100000"/>
              </a:spcBef>
              <a:spcAft>
                <a:spcPts val="0"/>
              </a:spcAft>
              <a:buSzPct val="99000"/>
              <a:buFont typeface="Arial"/>
              <a:buChar char="•"/>
              <a:tabLst/>
            </a:pPr>
            <a:r>
              <a:rPr lang="en-US" kern="1200">
                <a:ea typeface="+mn-ea"/>
                <a:sym typeface="Arial"/>
              </a:rPr>
              <a:t>Resource activities to prepare for and respond to an incident.</a:t>
            </a:r>
          </a:p>
          <a:p>
            <a:pPr marL="254000" lvl="1" indent="-254000" fontAlgn="auto">
              <a:spcBef>
                <a:spcPct val="100000"/>
              </a:spcBef>
              <a:spcAft>
                <a:spcPts val="0"/>
              </a:spcAft>
              <a:buSzPct val="99000"/>
              <a:buFont typeface="Arial"/>
              <a:buChar char="•"/>
              <a:tabLst/>
            </a:pPr>
            <a:r>
              <a:rPr lang="en-US" kern="1200">
                <a:ea typeface="+mn-ea"/>
                <a:sym typeface="Arial"/>
              </a:rPr>
              <a:t>Reimbursement for resources used.</a:t>
            </a:r>
            <a:endParaRPr lang="en-US"/>
          </a:p>
        </p:txBody>
      </p:sp>
      <p:pic>
        <p:nvPicPr>
          <p:cNvPr id="8" name="Content Placeholder 7" descr="Photo:  Two workers in an operations center">
            <a:extLst>
              <a:ext uri="{FF2B5EF4-FFF2-40B4-BE49-F238E27FC236}">
                <a16:creationId xmlns:a16="http://schemas.microsoft.com/office/drawing/2014/main" id="{ED19CB2A-2241-4FFF-A6A6-BAE52708304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86778" y="2341809"/>
            <a:ext cx="2885243" cy="2183907"/>
          </a:xfrm>
          <a:prstGeom prst="rect">
            <a:avLst/>
          </a:prstGeom>
        </p:spPr>
      </p:pic>
      <p:sp>
        <p:nvSpPr>
          <p:cNvPr id="9" name="Slide Number Placeholder 8">
            <a:extLst>
              <a:ext uri="{FF2B5EF4-FFF2-40B4-BE49-F238E27FC236}">
                <a16:creationId xmlns:a16="http://schemas.microsoft.com/office/drawing/2014/main" id="{A7C0E21E-5C06-4B1C-A72E-380197A69891}"/>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17</a:t>
            </a:fld>
            <a:endParaRPr lang="en-US"/>
          </a:p>
        </p:txBody>
      </p:sp>
    </p:spTree>
    <p:extLst>
      <p:ext uri="{BB962C8B-B14F-4D97-AF65-F5344CB8AC3E}">
        <p14:creationId xmlns:p14="http://schemas.microsoft.com/office/powerpoint/2010/main" val="235715401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Integrated Communications</a:t>
            </a:r>
          </a:p>
        </p:txBody>
      </p:sp>
      <p:sp>
        <p:nvSpPr>
          <p:cNvPr id="3" name="Content Placeholder 2">
            <a:extLst>
              <a:ext uri="{FF2B5EF4-FFF2-40B4-BE49-F238E27FC236}">
                <a16:creationId xmlns:a16="http://schemas.microsoft.com/office/drawing/2014/main" id="{0B94CCC6-4B77-4CD9-88CB-38C31D2612F7}"/>
              </a:ext>
            </a:extLst>
          </p:cNvPr>
          <p:cNvSpPr>
            <a:spLocks noGrp="1"/>
          </p:cNvSpPr>
          <p:nvPr>
            <p:ph idx="1"/>
          </p:nvPr>
        </p:nvSpPr>
        <p:spPr/>
        <p:txBody>
          <a:bodyPr>
            <a:normAutofit fontScale="92500" lnSpcReduction="20000"/>
          </a:bodyPr>
          <a:lstStyle/>
          <a:p>
            <a:pPr fontAlgn="auto">
              <a:spcBef>
                <a:spcPct val="100000"/>
              </a:spcBef>
              <a:buSzPct val="99000"/>
              <a:tabLst/>
            </a:pPr>
            <a:r>
              <a:rPr lang="en-US" kern="1200">
                <a:sym typeface="Arial"/>
              </a:rPr>
              <a:t>Incident communications are facilitated through:</a:t>
            </a:r>
          </a:p>
          <a:p>
            <a:pPr marL="254000" lvl="1" indent="-254000" fontAlgn="auto">
              <a:spcBef>
                <a:spcPct val="100000"/>
              </a:spcBef>
              <a:buSzPct val="99000"/>
              <a:buFont typeface="Arial"/>
              <a:buChar char="•"/>
              <a:tabLst/>
            </a:pPr>
            <a:r>
              <a:rPr lang="en-US" kern="1200">
                <a:ea typeface="+mn-ea"/>
                <a:sym typeface="Arial"/>
              </a:rPr>
              <a:t>Common communications plan.</a:t>
            </a:r>
          </a:p>
          <a:p>
            <a:pPr marL="254000" lvl="1" indent="-254000" fontAlgn="auto">
              <a:spcBef>
                <a:spcPct val="100000"/>
              </a:spcBef>
              <a:buSzPct val="99000"/>
              <a:buFont typeface="Arial"/>
              <a:buChar char="•"/>
              <a:tabLst/>
            </a:pPr>
            <a:r>
              <a:rPr lang="en-US" kern="1200">
                <a:ea typeface="+mn-ea"/>
                <a:sym typeface="Arial"/>
              </a:rPr>
              <a:t>Interoperable communications processes and systems.</a:t>
            </a:r>
          </a:p>
          <a:p>
            <a:pPr marL="254000" lvl="1" indent="-254000" fontAlgn="auto">
              <a:spcBef>
                <a:spcPct val="100000"/>
              </a:spcBef>
              <a:buSzPct val="99000"/>
              <a:buFont typeface="Arial"/>
              <a:buChar char="•"/>
              <a:tabLst/>
            </a:pPr>
            <a:r>
              <a:rPr lang="en-US" kern="1200">
                <a:ea typeface="+mn-ea"/>
                <a:sym typeface="Arial"/>
              </a:rPr>
              <a:t>Planning, to achieve integrated voice and data communications.</a:t>
            </a:r>
          </a:p>
          <a:p>
            <a:pPr>
              <a:spcBef>
                <a:spcPct val="100000"/>
              </a:spcBef>
              <a:buSzPct val="99000"/>
            </a:pPr>
            <a:r>
              <a:rPr lang="en-US" b="1" kern="1200">
                <a:sym typeface="Arial"/>
              </a:rPr>
              <a:t>Before an incident, it is critical to develop an integrated voice and data communications system (equipment, systems, and protocols).</a:t>
            </a:r>
            <a:r>
              <a:rPr lang="en-US" kern="1200">
                <a:sym typeface="Arial"/>
              </a:rPr>
              <a:t> </a:t>
            </a:r>
            <a:endParaRPr lang="en-US"/>
          </a:p>
        </p:txBody>
      </p:sp>
      <p:sp>
        <p:nvSpPr>
          <p:cNvPr id="6" name="Slide Number Placeholder 5">
            <a:extLst>
              <a:ext uri="{FF2B5EF4-FFF2-40B4-BE49-F238E27FC236}">
                <a16:creationId xmlns:a16="http://schemas.microsoft.com/office/drawing/2014/main" id="{57A9F52A-2EFA-4524-836D-7F5BAA0C71B0}"/>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18</a:t>
            </a:fld>
            <a:endParaRPr lang="en-US"/>
          </a:p>
        </p:txBody>
      </p:sp>
    </p:spTree>
    <p:extLst>
      <p:ext uri="{BB962C8B-B14F-4D97-AF65-F5344CB8AC3E}">
        <p14:creationId xmlns:p14="http://schemas.microsoft.com/office/powerpoint/2010/main" val="300798523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Establishment and Transfer of Command</a:t>
            </a:r>
          </a:p>
        </p:txBody>
      </p:sp>
      <p:sp>
        <p:nvSpPr>
          <p:cNvPr id="7" name="Content Placeholder 6">
            <a:extLst>
              <a:ext uri="{FF2B5EF4-FFF2-40B4-BE49-F238E27FC236}">
                <a16:creationId xmlns:a16="http://schemas.microsoft.com/office/drawing/2014/main" id="{2695DB62-90E5-421D-B22C-E0C5B5DB798D}"/>
              </a:ext>
            </a:extLst>
          </p:cNvPr>
          <p:cNvSpPr>
            <a:spLocks noGrp="1"/>
          </p:cNvSpPr>
          <p:nvPr>
            <p:ph sz="quarter" idx="14"/>
          </p:nvPr>
        </p:nvSpPr>
        <p:spPr/>
        <p:txBody>
          <a:bodyPr/>
          <a:lstStyle/>
          <a:p>
            <a:pPr>
              <a:spcBef>
                <a:spcPct val="100000"/>
              </a:spcBef>
              <a:buSzPct val="99000"/>
            </a:pPr>
            <a:r>
              <a:rPr lang="en-US" kern="1200">
                <a:sym typeface="Arial"/>
              </a:rPr>
              <a:t>The jurisdiction or organization with primary responsibility for the incident designates the individual at the scene responsible for establishing command and protocol for transferring command.</a:t>
            </a:r>
            <a:endParaRPr lang="en-US"/>
          </a:p>
        </p:txBody>
      </p:sp>
      <p:pic>
        <p:nvPicPr>
          <p:cNvPr id="8" name="Content Placeholder 7" descr="Communications personnel working completing reports">
            <a:extLst>
              <a:ext uri="{FF2B5EF4-FFF2-40B4-BE49-F238E27FC236}">
                <a16:creationId xmlns:a16="http://schemas.microsoft.com/office/drawing/2014/main" id="{224A24AE-004A-4C04-A1D3-A69F9E0F87F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76354" y="1152525"/>
            <a:ext cx="3391291" cy="2276475"/>
          </a:xfrm>
          <a:prstGeom prst="rect">
            <a:avLst/>
          </a:prstGeom>
        </p:spPr>
      </p:pic>
      <p:sp>
        <p:nvSpPr>
          <p:cNvPr id="9" name="Slide Number Placeholder 8">
            <a:extLst>
              <a:ext uri="{FF2B5EF4-FFF2-40B4-BE49-F238E27FC236}">
                <a16:creationId xmlns:a16="http://schemas.microsoft.com/office/drawing/2014/main" id="{D576553F-3684-4DF0-A3BB-D2376FAB161A}"/>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19</a:t>
            </a:fld>
            <a:endParaRPr lang="en-US"/>
          </a:p>
        </p:txBody>
      </p:sp>
    </p:spTree>
    <p:extLst>
      <p:ext uri="{BB962C8B-B14F-4D97-AF65-F5344CB8AC3E}">
        <p14:creationId xmlns:p14="http://schemas.microsoft.com/office/powerpoint/2010/main" val="168190509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Terminal Objective</a:t>
            </a:r>
          </a:p>
        </p:txBody>
      </p:sp>
      <p:sp>
        <p:nvSpPr>
          <p:cNvPr id="3" name="Content Placeholder 2">
            <a:extLst>
              <a:ext uri="{FF2B5EF4-FFF2-40B4-BE49-F238E27FC236}">
                <a16:creationId xmlns:a16="http://schemas.microsoft.com/office/drawing/2014/main" id="{A97E5235-B180-4FBB-BC59-C00E801A1B7A}"/>
              </a:ext>
            </a:extLst>
          </p:cNvPr>
          <p:cNvSpPr>
            <a:spLocks noGrp="1"/>
          </p:cNvSpPr>
          <p:nvPr>
            <p:ph sz="quarter" idx="13"/>
          </p:nvPr>
        </p:nvSpPr>
        <p:spPr/>
        <p:txBody>
          <a:bodyPr/>
          <a:lstStyle/>
          <a:p>
            <a:pPr>
              <a:spcBef>
                <a:spcPct val="100000"/>
              </a:spcBef>
              <a:buSzPct val="99000"/>
            </a:pPr>
            <a:r>
              <a:rPr lang="en-US" kern="1200">
                <a:sym typeface="Arial"/>
              </a:rPr>
              <a:t>Explain the NIMS Management Characteristics, the organizational structure of the Incident Command System, and the role of the Command and General Staff. </a:t>
            </a:r>
            <a:endParaRPr lang="en-US"/>
          </a:p>
        </p:txBody>
      </p:sp>
      <p:pic>
        <p:nvPicPr>
          <p:cNvPr id="8" name="Content Placeholder 7" descr="5 image collage depicting All-Hazards: tornado destruction, fire, chemical spill, hurricane destruction, flood">
            <a:extLst>
              <a:ext uri="{FF2B5EF4-FFF2-40B4-BE49-F238E27FC236}">
                <a16:creationId xmlns:a16="http://schemas.microsoft.com/office/drawing/2014/main" id="{85546303-EA67-4AA1-8635-10EB992099D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 y="4042803"/>
            <a:ext cx="8229600" cy="1091732"/>
          </a:xfrm>
          <a:prstGeom prst="rect">
            <a:avLst/>
          </a:prstGeom>
        </p:spPr>
      </p:pic>
      <p:sp>
        <p:nvSpPr>
          <p:cNvPr id="9" name="Slide Number Placeholder 8">
            <a:extLst>
              <a:ext uri="{FF2B5EF4-FFF2-40B4-BE49-F238E27FC236}">
                <a16:creationId xmlns:a16="http://schemas.microsoft.com/office/drawing/2014/main" id="{0C93ECAA-E36C-43BE-A8FF-D9D87BD10DBE}"/>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a:t>
            </a:fld>
            <a:endParaRPr lang="en-US"/>
          </a:p>
        </p:txBody>
      </p:sp>
    </p:spTree>
    <p:extLst>
      <p:ext uri="{BB962C8B-B14F-4D97-AF65-F5344CB8AC3E}">
        <p14:creationId xmlns:p14="http://schemas.microsoft.com/office/powerpoint/2010/main" val="388369306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Chain of Command &amp; Unity of Command</a:t>
            </a:r>
          </a:p>
        </p:txBody>
      </p:sp>
      <p:sp>
        <p:nvSpPr>
          <p:cNvPr id="3" name="Content Placeholder 2">
            <a:extLst>
              <a:ext uri="{FF2B5EF4-FFF2-40B4-BE49-F238E27FC236}">
                <a16:creationId xmlns:a16="http://schemas.microsoft.com/office/drawing/2014/main" id="{547C76CA-3537-478C-95A6-511C2EE7FBF2}"/>
              </a:ext>
            </a:extLst>
          </p:cNvPr>
          <p:cNvSpPr>
            <a:spLocks noGrp="1"/>
          </p:cNvSpPr>
          <p:nvPr>
            <p:ph sz="quarter" idx="13"/>
          </p:nvPr>
        </p:nvSpPr>
        <p:spPr/>
        <p:txBody>
          <a:bodyPr>
            <a:normAutofit fontScale="92500" lnSpcReduction="20000"/>
          </a:bodyPr>
          <a:lstStyle/>
          <a:p>
            <a:pPr marL="254000" lvl="1" indent="-254000" fontAlgn="auto">
              <a:spcBef>
                <a:spcPct val="100000"/>
              </a:spcBef>
              <a:spcAft>
                <a:spcPts val="0"/>
              </a:spcAft>
              <a:buSzPct val="99000"/>
              <a:buFont typeface="Arial"/>
              <a:buChar char="•"/>
              <a:tabLst/>
            </a:pPr>
            <a:r>
              <a:rPr lang="en-US" kern="1200">
                <a:ea typeface="+mn-ea"/>
                <a:sym typeface="Arial"/>
              </a:rPr>
              <a:t>Chain of command is an orderly line of authority within the ranks of the incident management organization.</a:t>
            </a:r>
          </a:p>
          <a:p>
            <a:pPr marL="254000" lvl="1" indent="-254000" fontAlgn="auto">
              <a:spcBef>
                <a:spcPct val="100000"/>
              </a:spcBef>
              <a:spcAft>
                <a:spcPts val="0"/>
              </a:spcAft>
              <a:buSzPct val="99000"/>
              <a:buFont typeface="Arial"/>
              <a:buChar char="•"/>
              <a:tabLst/>
            </a:pPr>
            <a:r>
              <a:rPr lang="en-US" kern="1200">
                <a:ea typeface="+mn-ea"/>
                <a:sym typeface="Arial"/>
              </a:rPr>
              <a:t>Unity of command means that every individual has a designated supervisor to whom he or she reports at the scene of the incident.</a:t>
            </a:r>
            <a:endParaRPr lang="en-US"/>
          </a:p>
        </p:txBody>
      </p:sp>
      <p:pic>
        <p:nvPicPr>
          <p:cNvPr id="8" name="Content Placeholder 7" descr="Diagram: Generic organization chart showing the orderly, top-down line of authority in the incident management organization">
            <a:extLst>
              <a:ext uri="{FF2B5EF4-FFF2-40B4-BE49-F238E27FC236}">
                <a16:creationId xmlns:a16="http://schemas.microsoft.com/office/drawing/2014/main" id="{4CF95706-8C9B-432F-A769-B462D3D9018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392568"/>
            <a:ext cx="4114800" cy="2082388"/>
          </a:xfrm>
          <a:prstGeom prst="rect">
            <a:avLst/>
          </a:prstGeom>
        </p:spPr>
      </p:pic>
      <p:sp>
        <p:nvSpPr>
          <p:cNvPr id="9" name="Slide Number Placeholder 8">
            <a:extLst>
              <a:ext uri="{FF2B5EF4-FFF2-40B4-BE49-F238E27FC236}">
                <a16:creationId xmlns:a16="http://schemas.microsoft.com/office/drawing/2014/main" id="{88D75490-5769-48E7-8828-684BEF1B05EF}"/>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20</a:t>
            </a:fld>
            <a:endParaRPr lang="en-US"/>
          </a:p>
        </p:txBody>
      </p:sp>
    </p:spTree>
    <p:extLst>
      <p:ext uri="{BB962C8B-B14F-4D97-AF65-F5344CB8AC3E}">
        <p14:creationId xmlns:p14="http://schemas.microsoft.com/office/powerpoint/2010/main" val="235405528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Unified Command</a:t>
            </a:r>
          </a:p>
        </p:txBody>
      </p:sp>
      <p:sp>
        <p:nvSpPr>
          <p:cNvPr id="3" name="Content Placeholder 2">
            <a:extLst>
              <a:ext uri="{FF2B5EF4-FFF2-40B4-BE49-F238E27FC236}">
                <a16:creationId xmlns:a16="http://schemas.microsoft.com/office/drawing/2014/main" id="{D0A3CDCA-277D-4B93-8FC1-29C2F43C47FE}"/>
              </a:ext>
            </a:extLst>
          </p:cNvPr>
          <p:cNvSpPr>
            <a:spLocks noGrp="1"/>
          </p:cNvSpPr>
          <p:nvPr>
            <p:ph idx="1"/>
          </p:nvPr>
        </p:nvSpPr>
        <p:spPr/>
        <p:txBody>
          <a:bodyPr/>
          <a:lstStyle/>
          <a:p>
            <a:pPr marL="254000" lvl="1" indent="-254000" fontAlgn="auto">
              <a:spcBef>
                <a:spcPct val="100000"/>
              </a:spcBef>
              <a:spcAft>
                <a:spcPts val="0"/>
              </a:spcAft>
              <a:buSzPct val="99000"/>
              <a:buFont typeface="Arial"/>
              <a:buChar char="•"/>
              <a:tabLst/>
            </a:pPr>
            <a:r>
              <a:rPr lang="en-US" kern="1200">
                <a:ea typeface="+mn-ea"/>
                <a:sym typeface="Arial"/>
              </a:rPr>
              <a:t>Established when no one jurisdiction, agency, or organization has primary authority and/or the resources to manage an incident on its own.</a:t>
            </a:r>
          </a:p>
          <a:p>
            <a:pPr marL="254000" lvl="1" indent="-254000" fontAlgn="auto">
              <a:spcBef>
                <a:spcPct val="100000"/>
              </a:spcBef>
              <a:spcAft>
                <a:spcPts val="0"/>
              </a:spcAft>
              <a:buSzPct val="99000"/>
              <a:buFont typeface="Arial"/>
              <a:buChar char="•"/>
              <a:tabLst/>
            </a:pPr>
            <a:r>
              <a:rPr lang="en-US" kern="1200">
                <a:ea typeface="+mn-ea"/>
                <a:sym typeface="Arial"/>
              </a:rPr>
              <a:t>Manages the incident by jointly approved objectives.</a:t>
            </a:r>
            <a:endParaRPr lang="en-US"/>
          </a:p>
        </p:txBody>
      </p:sp>
      <p:sp>
        <p:nvSpPr>
          <p:cNvPr id="6" name="Slide Number Placeholder 5">
            <a:extLst>
              <a:ext uri="{FF2B5EF4-FFF2-40B4-BE49-F238E27FC236}">
                <a16:creationId xmlns:a16="http://schemas.microsoft.com/office/drawing/2014/main" id="{75B09073-77EA-4918-B1EE-80564D62BF3A}"/>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21</a:t>
            </a:fld>
            <a:endParaRPr lang="en-US"/>
          </a:p>
        </p:txBody>
      </p:sp>
    </p:spTree>
    <p:extLst>
      <p:ext uri="{BB962C8B-B14F-4D97-AF65-F5344CB8AC3E}">
        <p14:creationId xmlns:p14="http://schemas.microsoft.com/office/powerpoint/2010/main" val="830114712"/>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Dispatch/Deployment &amp; Accountability</a:t>
            </a:r>
          </a:p>
        </p:txBody>
      </p:sp>
      <p:sp>
        <p:nvSpPr>
          <p:cNvPr id="3" name="Content Placeholder 2">
            <a:extLst>
              <a:ext uri="{FF2B5EF4-FFF2-40B4-BE49-F238E27FC236}">
                <a16:creationId xmlns:a16="http://schemas.microsoft.com/office/drawing/2014/main" id="{CD06F39F-270A-40EA-A5A4-9153CEC63D9C}"/>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a:sym typeface="Arial"/>
              </a:rPr>
              <a:t>At any incident, resources should:</a:t>
            </a:r>
          </a:p>
          <a:p>
            <a:pPr marL="254000" lvl="1" indent="-254000" fontAlgn="auto">
              <a:spcBef>
                <a:spcPct val="100000"/>
              </a:spcBef>
              <a:spcAft>
                <a:spcPts val="0"/>
              </a:spcAft>
              <a:buSzPct val="99000"/>
              <a:buFont typeface="Arial"/>
              <a:buChar char="•"/>
              <a:tabLst/>
            </a:pPr>
            <a:r>
              <a:rPr lang="en-US" kern="1200">
                <a:ea typeface="+mn-ea"/>
                <a:sym typeface="Arial"/>
              </a:rPr>
              <a:t>Deploy only when appropriate authorities request.</a:t>
            </a:r>
          </a:p>
          <a:p>
            <a:pPr marL="254000" lvl="1" indent="-254000" fontAlgn="auto">
              <a:spcBef>
                <a:spcPct val="100000"/>
              </a:spcBef>
              <a:spcAft>
                <a:spcPts val="0"/>
              </a:spcAft>
              <a:buSzPct val="99000"/>
              <a:buFont typeface="Arial"/>
              <a:buChar char="•"/>
              <a:tabLst/>
            </a:pPr>
            <a:r>
              <a:rPr lang="en-US" kern="1200">
                <a:ea typeface="+mn-ea"/>
                <a:sym typeface="Arial"/>
              </a:rPr>
              <a:t>Dispatch through established resource mgmt. systems.</a:t>
            </a:r>
          </a:p>
          <a:p>
            <a:pPr marL="254000" lvl="1" indent="-254000" fontAlgn="auto">
              <a:spcBef>
                <a:spcPct val="100000"/>
              </a:spcBef>
              <a:spcAft>
                <a:spcPts val="0"/>
              </a:spcAft>
              <a:buSzPct val="99000"/>
              <a:buFont typeface="Arial"/>
              <a:buChar char="•"/>
              <a:tabLst/>
            </a:pPr>
            <a:r>
              <a:rPr lang="en-US" kern="1200">
                <a:ea typeface="+mn-ea"/>
                <a:sym typeface="Arial"/>
              </a:rPr>
              <a:t>NOT spontaneous deploy if not requested by authorities.</a:t>
            </a:r>
          </a:p>
          <a:p>
            <a:pPr marL="254000" lvl="1" indent="-254000" fontAlgn="auto">
              <a:spcBef>
                <a:spcPct val="100000"/>
              </a:spcBef>
              <a:spcAft>
                <a:spcPts val="0"/>
              </a:spcAft>
              <a:buSzPct val="99000"/>
              <a:buFont typeface="Arial"/>
              <a:buChar char="•"/>
              <a:tabLst/>
            </a:pPr>
            <a:r>
              <a:rPr lang="en-US" kern="1200">
                <a:ea typeface="+mn-ea"/>
                <a:sym typeface="Arial"/>
              </a:rPr>
              <a:t>Be accountable, check in and out, use tracking systems.</a:t>
            </a:r>
            <a:endParaRPr lang="en-US"/>
          </a:p>
        </p:txBody>
      </p:sp>
      <p:pic>
        <p:nvPicPr>
          <p:cNvPr id="8" name="Content Placeholder 7" descr="Photo:  Large group of fire department personnel being mobilized">
            <a:extLst>
              <a:ext uri="{FF2B5EF4-FFF2-40B4-BE49-F238E27FC236}">
                <a16:creationId xmlns:a16="http://schemas.microsoft.com/office/drawing/2014/main" id="{816964B6-C2E4-4EB7-BD66-95789F3DF70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23163" y="2488190"/>
            <a:ext cx="2812473" cy="1891145"/>
          </a:xfrm>
          <a:prstGeom prst="rect">
            <a:avLst/>
          </a:prstGeom>
        </p:spPr>
      </p:pic>
      <p:sp>
        <p:nvSpPr>
          <p:cNvPr id="9" name="Slide Number Placeholder 8">
            <a:extLst>
              <a:ext uri="{FF2B5EF4-FFF2-40B4-BE49-F238E27FC236}">
                <a16:creationId xmlns:a16="http://schemas.microsoft.com/office/drawing/2014/main" id="{83AC198E-1E84-4F49-B564-A71B7E9A5CDE}"/>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22</a:t>
            </a:fld>
            <a:endParaRPr lang="en-US"/>
          </a:p>
        </p:txBody>
      </p:sp>
    </p:spTree>
    <p:extLst>
      <p:ext uri="{BB962C8B-B14F-4D97-AF65-F5344CB8AC3E}">
        <p14:creationId xmlns:p14="http://schemas.microsoft.com/office/powerpoint/2010/main" val="2727435415"/>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Facilities and Locations</a:t>
            </a:r>
          </a:p>
        </p:txBody>
      </p:sp>
      <p:sp>
        <p:nvSpPr>
          <p:cNvPr id="3" name="Content Placeholder 2">
            <a:extLst>
              <a:ext uri="{FF2B5EF4-FFF2-40B4-BE49-F238E27FC236}">
                <a16:creationId xmlns:a16="http://schemas.microsoft.com/office/drawing/2014/main" id="{7C3E5EBB-04CF-4466-BE10-8FB994554D66}"/>
              </a:ext>
            </a:extLst>
          </p:cNvPr>
          <p:cNvSpPr>
            <a:spLocks noGrp="1"/>
          </p:cNvSpPr>
          <p:nvPr>
            <p:ph idx="1"/>
          </p:nvPr>
        </p:nvSpPr>
        <p:spPr/>
        <p:txBody>
          <a:bodyPr/>
          <a:lstStyle/>
          <a:p>
            <a:pPr marL="254000" lvl="1" indent="-254000" fontAlgn="auto">
              <a:spcBef>
                <a:spcPct val="100000"/>
              </a:spcBef>
              <a:spcAft>
                <a:spcPts val="0"/>
              </a:spcAft>
              <a:buSzPct val="99000"/>
              <a:buFont typeface="Arial"/>
              <a:buChar char="•"/>
              <a:tabLst/>
            </a:pPr>
            <a:r>
              <a:rPr lang="en-US" kern="1200">
                <a:ea typeface="+mn-ea"/>
                <a:sym typeface="Arial"/>
              </a:rPr>
              <a:t>Depending on the incident size and complexity, Command establishes support facilities for a variety of purposes and directs their identification and location based on the incident.</a:t>
            </a:r>
          </a:p>
          <a:p>
            <a:pPr marL="254000" lvl="1" indent="-254000" fontAlgn="auto">
              <a:spcBef>
                <a:spcPct val="100000"/>
              </a:spcBef>
              <a:spcAft>
                <a:spcPts val="0"/>
              </a:spcAft>
              <a:buSzPct val="99000"/>
              <a:buFont typeface="Arial"/>
              <a:buChar char="•"/>
              <a:tabLst/>
            </a:pPr>
            <a:r>
              <a:rPr lang="en-US" kern="1200">
                <a:ea typeface="+mn-ea"/>
                <a:sym typeface="Arial"/>
              </a:rPr>
              <a:t>Typical facilities include the Incident Command Post (ICP), incident base, staging areas, camps, mass casualty triage areas, points-of-distribution, and emergency shelters. </a:t>
            </a:r>
            <a:endParaRPr lang="en-US"/>
          </a:p>
        </p:txBody>
      </p:sp>
      <p:sp>
        <p:nvSpPr>
          <p:cNvPr id="6" name="Slide Number Placeholder 5">
            <a:extLst>
              <a:ext uri="{FF2B5EF4-FFF2-40B4-BE49-F238E27FC236}">
                <a16:creationId xmlns:a16="http://schemas.microsoft.com/office/drawing/2014/main" id="{5C0E4F6C-2499-4428-BDEE-F3076974A6C7}"/>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23</a:t>
            </a:fld>
            <a:endParaRPr lang="en-US"/>
          </a:p>
        </p:txBody>
      </p:sp>
    </p:spTree>
    <p:extLst>
      <p:ext uri="{BB962C8B-B14F-4D97-AF65-F5344CB8AC3E}">
        <p14:creationId xmlns:p14="http://schemas.microsoft.com/office/powerpoint/2010/main" val="260599651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Information and Intelligence Management</a:t>
            </a:r>
          </a:p>
        </p:txBody>
      </p:sp>
      <p:sp>
        <p:nvSpPr>
          <p:cNvPr id="3" name="Content Placeholder 2">
            <a:extLst>
              <a:ext uri="{FF2B5EF4-FFF2-40B4-BE49-F238E27FC236}">
                <a16:creationId xmlns:a16="http://schemas.microsoft.com/office/drawing/2014/main" id="{E2F098AA-B53B-4349-B670-916814864E8B}"/>
              </a:ext>
            </a:extLst>
          </p:cNvPr>
          <p:cNvSpPr>
            <a:spLocks noGrp="1"/>
          </p:cNvSpPr>
          <p:nvPr>
            <p:ph idx="1"/>
          </p:nvPr>
        </p:nvSpPr>
        <p:spPr/>
        <p:txBody>
          <a:bodyPr/>
          <a:lstStyle/>
          <a:p>
            <a:pPr marL="254000" lvl="1" indent="-254000" fontAlgn="auto">
              <a:spcBef>
                <a:spcPct val="100000"/>
              </a:spcBef>
              <a:spcAft>
                <a:spcPts val="0"/>
              </a:spcAft>
              <a:buSzPct val="99000"/>
              <a:buFont typeface="Arial"/>
              <a:buChar char="•"/>
              <a:tabLst/>
            </a:pPr>
            <a:r>
              <a:rPr lang="en-US" kern="1200">
                <a:ea typeface="+mn-ea"/>
                <a:sym typeface="Arial"/>
              </a:rPr>
              <a:t>The incident management organization establishes a process for gathering, analyzing, assessing, sharing, and managing incident-related information and intelligence.</a:t>
            </a:r>
          </a:p>
          <a:p>
            <a:pPr marL="254000" lvl="1" indent="-254000" fontAlgn="auto">
              <a:spcBef>
                <a:spcPct val="100000"/>
              </a:spcBef>
              <a:spcAft>
                <a:spcPts val="0"/>
              </a:spcAft>
              <a:buSzPct val="99000"/>
              <a:buFont typeface="Arial"/>
              <a:buChar char="•"/>
              <a:tabLst/>
            </a:pPr>
            <a:r>
              <a:rPr lang="en-US" kern="1200">
                <a:ea typeface="+mn-ea"/>
                <a:sym typeface="Arial"/>
              </a:rPr>
              <a:t>Process includes identifying EEI to ensure personnel gather the most accurate and appropriate data, translate it into useful information, and communicate it with appropriate personnel.</a:t>
            </a:r>
            <a:endParaRPr lang="en-US"/>
          </a:p>
        </p:txBody>
      </p:sp>
      <p:sp>
        <p:nvSpPr>
          <p:cNvPr id="6" name="Slide Number Placeholder 5">
            <a:extLst>
              <a:ext uri="{FF2B5EF4-FFF2-40B4-BE49-F238E27FC236}">
                <a16:creationId xmlns:a16="http://schemas.microsoft.com/office/drawing/2014/main" id="{B927D2B0-1AA4-429D-BAED-728A45B2ECB4}"/>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24</a:t>
            </a:fld>
            <a:endParaRPr lang="en-US"/>
          </a:p>
        </p:txBody>
      </p:sp>
    </p:spTree>
    <p:extLst>
      <p:ext uri="{BB962C8B-B14F-4D97-AF65-F5344CB8AC3E}">
        <p14:creationId xmlns:p14="http://schemas.microsoft.com/office/powerpoint/2010/main" val="61564698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ICS - Who Does What?</a:t>
            </a:r>
          </a:p>
        </p:txBody>
      </p:sp>
      <p:pic>
        <p:nvPicPr>
          <p:cNvPr id="6" name="Content Placeholder 5" descr="Refer to the text of the IG/SM for a description of this organizational chart.">
            <a:extLst>
              <a:ext uri="{FF2B5EF4-FFF2-40B4-BE49-F238E27FC236}">
                <a16:creationId xmlns:a16="http://schemas.microsoft.com/office/drawing/2014/main" id="{DA649651-2D9F-4AE1-983B-CD26E6FF95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3253"/>
            <a:ext cx="8229600" cy="3816882"/>
          </a:xfrm>
          <a:prstGeom prst="rect">
            <a:avLst/>
          </a:prstGeom>
        </p:spPr>
      </p:pic>
      <p:sp>
        <p:nvSpPr>
          <p:cNvPr id="7" name="Slide Number Placeholder 6">
            <a:extLst>
              <a:ext uri="{FF2B5EF4-FFF2-40B4-BE49-F238E27FC236}">
                <a16:creationId xmlns:a16="http://schemas.microsoft.com/office/drawing/2014/main" id="{8AD5C6DE-D996-4985-95F3-1F2A3A6194E8}"/>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25</a:t>
            </a:fld>
            <a:endParaRPr lang="en-US"/>
          </a:p>
        </p:txBody>
      </p:sp>
    </p:spTree>
    <p:extLst>
      <p:ext uri="{BB962C8B-B14F-4D97-AF65-F5344CB8AC3E}">
        <p14:creationId xmlns:p14="http://schemas.microsoft.com/office/powerpoint/2010/main" val="41108627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Establishing Incident Command</a:t>
            </a:r>
          </a:p>
        </p:txBody>
      </p:sp>
      <p:sp>
        <p:nvSpPr>
          <p:cNvPr id="3" name="Content Placeholder 2">
            <a:extLst>
              <a:ext uri="{FF2B5EF4-FFF2-40B4-BE49-F238E27FC236}">
                <a16:creationId xmlns:a16="http://schemas.microsoft.com/office/drawing/2014/main" id="{BC7B1C6E-EF64-4573-A068-9EA24A5FE2F1}"/>
              </a:ext>
            </a:extLst>
          </p:cNvPr>
          <p:cNvSpPr>
            <a:spLocks noGrp="1"/>
          </p:cNvSpPr>
          <p:nvPr>
            <p:ph sz="quarter" idx="13"/>
          </p:nvPr>
        </p:nvSpPr>
        <p:spPr/>
        <p:txBody>
          <a:bodyPr>
            <a:normAutofit fontScale="92500" lnSpcReduction="10000"/>
          </a:bodyPr>
          <a:lstStyle/>
          <a:p>
            <a:pPr>
              <a:spcBef>
                <a:spcPct val="100000"/>
              </a:spcBef>
              <a:buSzPct val="99000"/>
            </a:pPr>
            <a:r>
              <a:rPr lang="en-US" kern="1200">
                <a:sym typeface="Arial"/>
              </a:rPr>
              <a:t>Upon arriving at an incident, the higher ranking person will either assume command, maintain command as is, or transfer command to a third party.</a:t>
            </a:r>
          </a:p>
          <a:p>
            <a:pPr>
              <a:spcBef>
                <a:spcPct val="100000"/>
              </a:spcBef>
              <a:buSzPct val="99000"/>
            </a:pPr>
            <a:r>
              <a:rPr lang="en-US" kern="1200">
                <a:sym typeface="Arial"/>
              </a:rPr>
              <a:t>The MOST QUALIFIED person at the scene is designated as the Incident Commander.</a:t>
            </a:r>
            <a:endParaRPr lang="en-US"/>
          </a:p>
        </p:txBody>
      </p:sp>
      <p:pic>
        <p:nvPicPr>
          <p:cNvPr id="9" name="Content Placeholder 8" descr="Photo of disaster workers">
            <a:extLst>
              <a:ext uri="{FF2B5EF4-FFF2-40B4-BE49-F238E27FC236}">
                <a16:creationId xmlns:a16="http://schemas.microsoft.com/office/drawing/2014/main" id="{2CD0FA86-FF17-4421-8466-1D81FBBC636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286667" y="3471863"/>
            <a:ext cx="2570666" cy="2233612"/>
          </a:xfrm>
          <a:prstGeom prst="rect">
            <a:avLst/>
          </a:prstGeom>
        </p:spPr>
      </p:pic>
      <p:sp>
        <p:nvSpPr>
          <p:cNvPr id="10" name="Slide Number Placeholder 9">
            <a:extLst>
              <a:ext uri="{FF2B5EF4-FFF2-40B4-BE49-F238E27FC236}">
                <a16:creationId xmlns:a16="http://schemas.microsoft.com/office/drawing/2014/main" id="{D289B134-B014-4703-A890-05BA937590CA}"/>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26</a:t>
            </a:fld>
            <a:endParaRPr lang="en-US"/>
          </a:p>
        </p:txBody>
      </p:sp>
    </p:spTree>
    <p:extLst>
      <p:ext uri="{BB962C8B-B14F-4D97-AF65-F5344CB8AC3E}">
        <p14:creationId xmlns:p14="http://schemas.microsoft.com/office/powerpoint/2010/main" val="120854562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Commander's Role</a:t>
            </a:r>
          </a:p>
        </p:txBody>
      </p:sp>
      <p:sp>
        <p:nvSpPr>
          <p:cNvPr id="7" name="Content Placeholder 6">
            <a:extLst>
              <a:ext uri="{FF2B5EF4-FFF2-40B4-BE49-F238E27FC236}">
                <a16:creationId xmlns:a16="http://schemas.microsoft.com/office/drawing/2014/main" id="{27072747-2516-4006-A6F8-C545C6C54A2F}"/>
              </a:ext>
            </a:extLst>
          </p:cNvPr>
          <p:cNvSpPr>
            <a:spLocks noGrp="1"/>
          </p:cNvSpPr>
          <p:nvPr>
            <p:ph sz="quarter" idx="14"/>
          </p:nvPr>
        </p:nvSpPr>
        <p:spPr>
          <a:xfrm>
            <a:off x="3913239" y="1153077"/>
            <a:ext cx="4773562" cy="4492625"/>
          </a:xfrm>
        </p:spPr>
        <p:txBody>
          <a:bodyPr>
            <a:noAutofit/>
          </a:bodyPr>
          <a:lstStyle/>
          <a:p>
            <a:pPr marL="254000" lvl="1" indent="-254000" fontAlgn="auto">
              <a:spcBef>
                <a:spcPts val="1200"/>
              </a:spcBef>
              <a:spcAft>
                <a:spcPts val="0"/>
              </a:spcAft>
              <a:buSzPct val="99000"/>
              <a:buFont typeface="Arial"/>
              <a:buChar char="•"/>
              <a:tabLst/>
            </a:pPr>
            <a:r>
              <a:rPr lang="en-US" sz="1600" kern="1200" dirty="0">
                <a:ea typeface="+mn-ea"/>
                <a:sym typeface="Arial"/>
              </a:rPr>
              <a:t>Overall leadership for incident response</a:t>
            </a:r>
          </a:p>
          <a:p>
            <a:pPr marL="254000" lvl="1" indent="-254000" fontAlgn="auto">
              <a:spcBef>
                <a:spcPts val="1200"/>
              </a:spcBef>
              <a:spcAft>
                <a:spcPts val="0"/>
              </a:spcAft>
              <a:buSzPct val="99000"/>
              <a:buFont typeface="Arial"/>
              <a:buChar char="•"/>
              <a:tabLst/>
            </a:pPr>
            <a:r>
              <a:rPr lang="en-US" sz="1600" kern="1200" dirty="0">
                <a:ea typeface="+mn-ea"/>
                <a:sym typeface="Arial"/>
              </a:rPr>
              <a:t>Receives policy direction from the Senior Official</a:t>
            </a:r>
          </a:p>
          <a:p>
            <a:pPr marL="254000" lvl="1" indent="-254000" fontAlgn="auto">
              <a:spcBef>
                <a:spcPts val="1200"/>
              </a:spcBef>
              <a:spcAft>
                <a:spcPts val="0"/>
              </a:spcAft>
              <a:buSzPct val="99000"/>
              <a:buFont typeface="Arial"/>
              <a:buChar char="•"/>
              <a:tabLst/>
            </a:pPr>
            <a:r>
              <a:rPr lang="en-US" sz="1600" kern="1200" dirty="0">
                <a:ea typeface="+mn-ea"/>
                <a:sym typeface="Arial"/>
              </a:rPr>
              <a:t>Establishes incident objectives</a:t>
            </a:r>
          </a:p>
          <a:p>
            <a:pPr marL="254000" lvl="1" indent="-254000" fontAlgn="auto">
              <a:spcBef>
                <a:spcPts val="1200"/>
              </a:spcBef>
              <a:spcAft>
                <a:spcPts val="0"/>
              </a:spcAft>
              <a:buSzPct val="99000"/>
              <a:buFont typeface="Arial"/>
              <a:buChar char="•"/>
              <a:tabLst/>
            </a:pPr>
            <a:r>
              <a:rPr lang="en-US" sz="1600" kern="1200" dirty="0">
                <a:ea typeface="+mn-ea"/>
                <a:sym typeface="Arial"/>
              </a:rPr>
              <a:t>Directs development of Incident Action Plan</a:t>
            </a:r>
          </a:p>
          <a:p>
            <a:pPr marL="254000" lvl="1" indent="-254000" fontAlgn="auto">
              <a:spcBef>
                <a:spcPts val="1200"/>
              </a:spcBef>
              <a:spcAft>
                <a:spcPts val="0"/>
              </a:spcAft>
              <a:buSzPct val="99000"/>
              <a:buFont typeface="Arial"/>
              <a:buChar char="•"/>
              <a:tabLst/>
            </a:pPr>
            <a:r>
              <a:rPr lang="en-US" sz="1600" kern="1200" dirty="0">
                <a:ea typeface="+mn-ea"/>
                <a:sym typeface="Arial"/>
              </a:rPr>
              <a:t>Ensures incident safety</a:t>
            </a:r>
          </a:p>
          <a:p>
            <a:pPr marL="254000" lvl="1" indent="-254000" fontAlgn="auto">
              <a:spcBef>
                <a:spcPts val="1200"/>
              </a:spcBef>
              <a:spcAft>
                <a:spcPts val="0"/>
              </a:spcAft>
              <a:buSzPct val="99000"/>
              <a:buFont typeface="Arial"/>
              <a:buChar char="•"/>
              <a:tabLst/>
            </a:pPr>
            <a:r>
              <a:rPr lang="en-US" sz="1600" kern="1200" dirty="0">
                <a:ea typeface="+mn-ea"/>
                <a:sym typeface="Arial"/>
              </a:rPr>
              <a:t>Delegates authority to others</a:t>
            </a:r>
          </a:p>
          <a:p>
            <a:pPr marL="254000" lvl="1" indent="-254000" fontAlgn="auto">
              <a:spcBef>
                <a:spcPts val="1200"/>
              </a:spcBef>
              <a:spcAft>
                <a:spcPts val="0"/>
              </a:spcAft>
              <a:buSzPct val="99000"/>
              <a:buFont typeface="Arial"/>
              <a:buChar char="•"/>
              <a:tabLst/>
            </a:pPr>
            <a:r>
              <a:rPr lang="en-US" sz="1600" kern="1200" dirty="0">
                <a:ea typeface="+mn-ea"/>
                <a:sym typeface="Arial"/>
              </a:rPr>
              <a:t>Ensures coordination with EOC and JIC</a:t>
            </a:r>
          </a:p>
          <a:p>
            <a:pPr marL="254000" lvl="1" indent="-254000" fontAlgn="auto">
              <a:spcBef>
                <a:spcPts val="1200"/>
              </a:spcBef>
              <a:spcAft>
                <a:spcPts val="0"/>
              </a:spcAft>
              <a:buSzPct val="99000"/>
              <a:buFont typeface="Arial"/>
              <a:buChar char="•"/>
              <a:tabLst/>
            </a:pPr>
            <a:r>
              <a:rPr lang="en-US" sz="1600" kern="1200" dirty="0">
                <a:ea typeface="+mn-ea"/>
                <a:sym typeface="Arial"/>
              </a:rPr>
              <a:t>Provides information to internal and external stakeholders</a:t>
            </a:r>
          </a:p>
          <a:p>
            <a:pPr marL="254000" lvl="1" indent="-254000" fontAlgn="auto">
              <a:spcBef>
                <a:spcPts val="1200"/>
              </a:spcBef>
              <a:spcAft>
                <a:spcPts val="0"/>
              </a:spcAft>
              <a:buSzPct val="99000"/>
              <a:buFont typeface="Arial"/>
              <a:buChar char="•"/>
              <a:tabLst/>
            </a:pPr>
            <a:r>
              <a:rPr lang="en-US" sz="1600" kern="1200" dirty="0">
                <a:ea typeface="+mn-ea"/>
                <a:sym typeface="Arial"/>
              </a:rPr>
              <a:t>Establishes and maintains liaison with other agencies participating in the incident</a:t>
            </a:r>
            <a:endParaRPr lang="en-US" sz="1600" dirty="0"/>
          </a:p>
        </p:txBody>
      </p:sp>
      <p:pic>
        <p:nvPicPr>
          <p:cNvPr id="8" name="Content Placeholder 7" descr="Photo of an Incident Commander">
            <a:extLst>
              <a:ext uri="{FF2B5EF4-FFF2-40B4-BE49-F238E27FC236}">
                <a16:creationId xmlns:a16="http://schemas.microsoft.com/office/drawing/2014/main" id="{B64BC8D8-EB7C-47B3-8655-F096FBF5D8B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0637" y="1231900"/>
            <a:ext cx="2447925" cy="4333875"/>
          </a:xfrm>
          <a:prstGeom prst="rect">
            <a:avLst/>
          </a:prstGeom>
        </p:spPr>
      </p:pic>
      <p:sp>
        <p:nvSpPr>
          <p:cNvPr id="9" name="Slide Number Placeholder 8">
            <a:extLst>
              <a:ext uri="{FF2B5EF4-FFF2-40B4-BE49-F238E27FC236}">
                <a16:creationId xmlns:a16="http://schemas.microsoft.com/office/drawing/2014/main" id="{12B60A6A-9FA9-493B-AADB-6A2DE1626CD9}"/>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27</a:t>
            </a:fld>
            <a:endParaRPr lang="en-US"/>
          </a:p>
        </p:txBody>
      </p:sp>
    </p:spTree>
    <p:extLst>
      <p:ext uri="{BB962C8B-B14F-4D97-AF65-F5344CB8AC3E}">
        <p14:creationId xmlns:p14="http://schemas.microsoft.com/office/powerpoint/2010/main" val="185438463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Senior Official's Role in Incident Command</a:t>
            </a:r>
          </a:p>
        </p:txBody>
      </p:sp>
      <p:sp>
        <p:nvSpPr>
          <p:cNvPr id="3" name="Content Placeholder 2">
            <a:extLst>
              <a:ext uri="{FF2B5EF4-FFF2-40B4-BE49-F238E27FC236}">
                <a16:creationId xmlns:a16="http://schemas.microsoft.com/office/drawing/2014/main" id="{EEA65FDE-A047-40DD-A462-EF3E4FE697FE}"/>
              </a:ext>
            </a:extLst>
          </p:cNvPr>
          <p:cNvSpPr>
            <a:spLocks noGrp="1"/>
          </p:cNvSpPr>
          <p:nvPr>
            <p:ph sz="quarter" idx="13"/>
          </p:nvPr>
        </p:nvSpPr>
        <p:spPr/>
        <p:txBody>
          <a:bodyPr>
            <a:normAutofit fontScale="85000" lnSpcReduction="10000"/>
          </a:bodyPr>
          <a:lstStyle/>
          <a:p>
            <a:pPr marL="254000" lvl="1" indent="-254000" fontAlgn="auto">
              <a:spcBef>
                <a:spcPct val="100000"/>
              </a:spcBef>
              <a:spcAft>
                <a:spcPts val="0"/>
              </a:spcAft>
              <a:buSzPct val="99000"/>
              <a:buFont typeface="Arial"/>
              <a:buChar char="•"/>
              <a:tabLst/>
            </a:pPr>
            <a:r>
              <a:rPr lang="en-US" kern="1200">
                <a:ea typeface="+mn-ea"/>
                <a:sym typeface="Arial"/>
              </a:rPr>
              <a:t>Delegate authority for on-scene operations to IC/ UC</a:t>
            </a:r>
          </a:p>
          <a:p>
            <a:pPr marL="254000" lvl="1" indent="-254000" fontAlgn="auto">
              <a:spcBef>
                <a:spcPct val="100000"/>
              </a:spcBef>
              <a:spcAft>
                <a:spcPts val="0"/>
              </a:spcAft>
              <a:buSzPct val="99000"/>
              <a:buFont typeface="Arial"/>
              <a:buChar char="•"/>
              <a:tabLst/>
            </a:pPr>
            <a:r>
              <a:rPr lang="en-US" kern="1200">
                <a:ea typeface="+mn-ea"/>
                <a:sym typeface="Arial"/>
              </a:rPr>
              <a:t>Provide policy guidance on priorities and objectives</a:t>
            </a:r>
          </a:p>
          <a:p>
            <a:pPr marL="254000" lvl="1" indent="-254000" fontAlgn="auto">
              <a:spcBef>
                <a:spcPct val="100000"/>
              </a:spcBef>
              <a:spcAft>
                <a:spcPts val="0"/>
              </a:spcAft>
              <a:buSzPct val="99000"/>
              <a:buFont typeface="Arial"/>
              <a:buChar char="•"/>
              <a:tabLst/>
            </a:pPr>
            <a:r>
              <a:rPr lang="en-US" kern="1200">
                <a:ea typeface="+mn-ea"/>
                <a:sym typeface="Arial"/>
              </a:rPr>
              <a:t>Activate specific legal authorities</a:t>
            </a:r>
          </a:p>
          <a:p>
            <a:pPr marL="254000" lvl="1" indent="-254000" fontAlgn="auto">
              <a:spcBef>
                <a:spcPct val="100000"/>
              </a:spcBef>
              <a:spcAft>
                <a:spcPts val="0"/>
              </a:spcAft>
              <a:buSzPct val="99000"/>
              <a:buFont typeface="Arial"/>
              <a:buChar char="•"/>
              <a:tabLst/>
            </a:pPr>
            <a:r>
              <a:rPr lang="en-US" kern="1200">
                <a:ea typeface="+mn-ea"/>
                <a:sym typeface="Arial"/>
              </a:rPr>
              <a:t>Oversee resource coordination and support to the Incident Command through the EOC</a:t>
            </a:r>
            <a:endParaRPr lang="en-US"/>
          </a:p>
        </p:txBody>
      </p:sp>
      <p:pic>
        <p:nvPicPr>
          <p:cNvPr id="8" name="Content Placeholder 7" descr="Photo of Two Senior Officials meeting">
            <a:extLst>
              <a:ext uri="{FF2B5EF4-FFF2-40B4-BE49-F238E27FC236}">
                <a16:creationId xmlns:a16="http://schemas.microsoft.com/office/drawing/2014/main" id="{6C2655E8-8CEF-4CE1-9494-E25CA847F7A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65776" y="1693354"/>
            <a:ext cx="3127248" cy="3480816"/>
          </a:xfrm>
          <a:prstGeom prst="rect">
            <a:avLst/>
          </a:prstGeom>
        </p:spPr>
      </p:pic>
      <p:sp>
        <p:nvSpPr>
          <p:cNvPr id="9" name="Slide Number Placeholder 8">
            <a:extLst>
              <a:ext uri="{FF2B5EF4-FFF2-40B4-BE49-F238E27FC236}">
                <a16:creationId xmlns:a16="http://schemas.microsoft.com/office/drawing/2014/main" id="{148DFB36-B956-4BD6-B54D-CCE7CC0788AF}"/>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28</a:t>
            </a:fld>
            <a:endParaRPr lang="en-US"/>
          </a:p>
        </p:txBody>
      </p:sp>
    </p:spTree>
    <p:extLst>
      <p:ext uri="{BB962C8B-B14F-4D97-AF65-F5344CB8AC3E}">
        <p14:creationId xmlns:p14="http://schemas.microsoft.com/office/powerpoint/2010/main" val="347751721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Delegation of Authority</a:t>
            </a:r>
          </a:p>
        </p:txBody>
      </p:sp>
      <p:sp>
        <p:nvSpPr>
          <p:cNvPr id="3" name="Content Placeholder 2">
            <a:extLst>
              <a:ext uri="{FF2B5EF4-FFF2-40B4-BE49-F238E27FC236}">
                <a16:creationId xmlns:a16="http://schemas.microsoft.com/office/drawing/2014/main" id="{A5CF3864-F7B5-486E-9216-E436CB1AD31A}"/>
              </a:ext>
            </a:extLst>
          </p:cNvPr>
          <p:cNvSpPr>
            <a:spLocks noGrp="1"/>
          </p:cNvSpPr>
          <p:nvPr>
            <p:ph idx="1"/>
          </p:nvPr>
        </p:nvSpPr>
        <p:spPr/>
        <p:txBody>
          <a:bodyPr>
            <a:noAutofit/>
          </a:bodyPr>
          <a:lstStyle/>
          <a:p>
            <a:pPr fontAlgn="auto">
              <a:spcBef>
                <a:spcPts val="1800"/>
              </a:spcBef>
              <a:spcAft>
                <a:spcPts val="0"/>
              </a:spcAft>
              <a:buSzPct val="99000"/>
              <a:tabLst/>
            </a:pPr>
            <a:r>
              <a:rPr lang="en-US" sz="1600" kern="1200" dirty="0">
                <a:sym typeface="Arial"/>
              </a:rPr>
              <a:t>Delegation of authority may be in writing (established in advance) or verbal, and include:</a:t>
            </a:r>
          </a:p>
          <a:p>
            <a:pPr marL="254000" lvl="1" indent="-254000" fontAlgn="auto">
              <a:spcBef>
                <a:spcPts val="1800"/>
              </a:spcBef>
              <a:spcAft>
                <a:spcPts val="0"/>
              </a:spcAft>
              <a:buSzPct val="99000"/>
              <a:buFont typeface="Arial"/>
              <a:buChar char="•"/>
              <a:tabLst/>
            </a:pPr>
            <a:r>
              <a:rPr lang="en-US" sz="1600" kern="1200" dirty="0">
                <a:ea typeface="+mn-ea"/>
                <a:sym typeface="Arial"/>
              </a:rPr>
              <a:t>Legal authorities and restrictions.</a:t>
            </a:r>
          </a:p>
          <a:p>
            <a:pPr marL="254000" lvl="1" indent="-254000" fontAlgn="auto">
              <a:spcBef>
                <a:spcPts val="1800"/>
              </a:spcBef>
              <a:spcAft>
                <a:spcPts val="0"/>
              </a:spcAft>
              <a:buSzPct val="99000"/>
              <a:buFont typeface="Arial"/>
              <a:buChar char="•"/>
              <a:tabLst/>
            </a:pPr>
            <a:r>
              <a:rPr lang="en-US" sz="1600" kern="1200" dirty="0">
                <a:ea typeface="+mn-ea"/>
                <a:sym typeface="Arial"/>
              </a:rPr>
              <a:t>Financial authorities and restrictions.</a:t>
            </a:r>
          </a:p>
          <a:p>
            <a:pPr marL="254000" lvl="1" indent="-254000" fontAlgn="auto">
              <a:spcBef>
                <a:spcPts val="1800"/>
              </a:spcBef>
              <a:spcAft>
                <a:spcPts val="0"/>
              </a:spcAft>
              <a:buSzPct val="99000"/>
              <a:buFont typeface="Arial"/>
              <a:buChar char="•"/>
              <a:tabLst/>
            </a:pPr>
            <a:r>
              <a:rPr lang="en-US" sz="1600" kern="1200" dirty="0">
                <a:ea typeface="+mn-ea"/>
                <a:sym typeface="Arial"/>
              </a:rPr>
              <a:t>Reporting requirements.</a:t>
            </a:r>
          </a:p>
          <a:p>
            <a:pPr marL="254000" lvl="1" indent="-254000" fontAlgn="auto">
              <a:spcBef>
                <a:spcPts val="1800"/>
              </a:spcBef>
              <a:spcAft>
                <a:spcPts val="0"/>
              </a:spcAft>
              <a:buSzPct val="99000"/>
              <a:buFont typeface="Arial"/>
              <a:buChar char="•"/>
              <a:tabLst/>
            </a:pPr>
            <a:r>
              <a:rPr lang="en-US" sz="1600" kern="1200" dirty="0">
                <a:ea typeface="+mn-ea"/>
                <a:sym typeface="Arial"/>
              </a:rPr>
              <a:t>Demographic issues.</a:t>
            </a:r>
          </a:p>
          <a:p>
            <a:pPr marL="254000" lvl="1" indent="-254000" fontAlgn="auto">
              <a:spcBef>
                <a:spcPts val="1800"/>
              </a:spcBef>
              <a:spcAft>
                <a:spcPts val="0"/>
              </a:spcAft>
              <a:buSzPct val="99000"/>
              <a:buFont typeface="Arial"/>
              <a:buChar char="•"/>
              <a:tabLst/>
            </a:pPr>
            <a:r>
              <a:rPr lang="en-US" sz="1600" kern="1200" dirty="0">
                <a:ea typeface="+mn-ea"/>
                <a:sym typeface="Arial"/>
              </a:rPr>
              <a:t>Political implications.</a:t>
            </a:r>
          </a:p>
          <a:p>
            <a:pPr marL="254000" lvl="1" indent="-254000" fontAlgn="auto">
              <a:spcBef>
                <a:spcPts val="1800"/>
              </a:spcBef>
              <a:spcAft>
                <a:spcPts val="0"/>
              </a:spcAft>
              <a:buSzPct val="99000"/>
              <a:buFont typeface="Arial"/>
              <a:buChar char="•"/>
              <a:tabLst/>
            </a:pPr>
            <a:r>
              <a:rPr lang="en-US" sz="1600" kern="1200" dirty="0">
                <a:ea typeface="+mn-ea"/>
                <a:sym typeface="Arial"/>
              </a:rPr>
              <a:t>Agency or jurisdictional priorities.</a:t>
            </a:r>
          </a:p>
          <a:p>
            <a:pPr marL="254000" lvl="1" indent="-254000" fontAlgn="auto">
              <a:spcBef>
                <a:spcPts val="1800"/>
              </a:spcBef>
              <a:spcAft>
                <a:spcPts val="0"/>
              </a:spcAft>
              <a:buSzPct val="99000"/>
              <a:buFont typeface="Arial"/>
              <a:buChar char="•"/>
              <a:tabLst/>
            </a:pPr>
            <a:r>
              <a:rPr lang="en-US" sz="1600" kern="1200" dirty="0">
                <a:ea typeface="+mn-ea"/>
                <a:sym typeface="Arial"/>
              </a:rPr>
              <a:t>Plan for public information management.</a:t>
            </a:r>
          </a:p>
          <a:p>
            <a:pPr marL="254000" lvl="1" indent="-254000" fontAlgn="auto">
              <a:spcBef>
                <a:spcPts val="1800"/>
              </a:spcBef>
              <a:spcAft>
                <a:spcPts val="0"/>
              </a:spcAft>
              <a:buSzPct val="99000"/>
              <a:buFont typeface="Arial"/>
              <a:buChar char="•"/>
              <a:tabLst/>
            </a:pPr>
            <a:r>
              <a:rPr lang="en-US" sz="1600" kern="1200" dirty="0">
                <a:ea typeface="+mn-ea"/>
                <a:sym typeface="Arial"/>
              </a:rPr>
              <a:t>Process for communications.</a:t>
            </a:r>
          </a:p>
          <a:p>
            <a:pPr marL="254000" lvl="1" indent="-254000" fontAlgn="auto">
              <a:spcBef>
                <a:spcPts val="1800"/>
              </a:spcBef>
              <a:spcAft>
                <a:spcPts val="0"/>
              </a:spcAft>
              <a:buSzPct val="99000"/>
              <a:buFont typeface="Arial"/>
              <a:buChar char="•"/>
              <a:tabLst/>
            </a:pPr>
            <a:r>
              <a:rPr lang="en-US" sz="1600" kern="1200" dirty="0">
                <a:ea typeface="+mn-ea"/>
                <a:sym typeface="Arial"/>
              </a:rPr>
              <a:t>Plan for ongoing incident evaluation.</a:t>
            </a:r>
            <a:endParaRPr lang="en-US" sz="1600" dirty="0"/>
          </a:p>
        </p:txBody>
      </p:sp>
      <p:sp>
        <p:nvSpPr>
          <p:cNvPr id="6" name="Slide Number Placeholder 5">
            <a:extLst>
              <a:ext uri="{FF2B5EF4-FFF2-40B4-BE49-F238E27FC236}">
                <a16:creationId xmlns:a16="http://schemas.microsoft.com/office/drawing/2014/main" id="{E0134022-7FEC-4451-B553-71C328F41783}"/>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29</a:t>
            </a:fld>
            <a:endParaRPr lang="en-US"/>
          </a:p>
        </p:txBody>
      </p:sp>
    </p:spTree>
    <p:extLst>
      <p:ext uri="{BB962C8B-B14F-4D97-AF65-F5344CB8AC3E}">
        <p14:creationId xmlns:p14="http://schemas.microsoft.com/office/powerpoint/2010/main" val="9449984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Unit Enabling Objectives</a:t>
            </a:r>
          </a:p>
        </p:txBody>
      </p:sp>
      <p:sp>
        <p:nvSpPr>
          <p:cNvPr id="3" name="Content Placeholder 2">
            <a:extLst>
              <a:ext uri="{FF2B5EF4-FFF2-40B4-BE49-F238E27FC236}">
                <a16:creationId xmlns:a16="http://schemas.microsoft.com/office/drawing/2014/main" id="{90CBE2B9-46B0-494D-986D-744EC28C21BA}"/>
              </a:ext>
            </a:extLst>
          </p:cNvPr>
          <p:cNvSpPr>
            <a:spLocks noGrp="1"/>
          </p:cNvSpPr>
          <p:nvPr>
            <p:ph idx="1"/>
          </p:nvPr>
        </p:nvSpPr>
        <p:spPr/>
        <p:txBody>
          <a:bodyPr>
            <a:normAutofit fontScale="92500"/>
          </a:bodyPr>
          <a:lstStyle/>
          <a:p>
            <a:pPr marL="254000" lvl="1" indent="-254000" fontAlgn="auto">
              <a:spcBef>
                <a:spcPct val="100000"/>
              </a:spcBef>
              <a:spcAft>
                <a:spcPts val="0"/>
              </a:spcAft>
              <a:buSzPct val="99000"/>
              <a:buFont typeface="Arial"/>
              <a:buChar char="•"/>
              <a:tabLst/>
            </a:pPr>
            <a:r>
              <a:rPr lang="en-US" kern="1200">
                <a:ea typeface="+mn-ea"/>
                <a:sym typeface="Arial"/>
              </a:rPr>
              <a:t>Describe the organizational structure of the Incident Command System.</a:t>
            </a:r>
          </a:p>
          <a:p>
            <a:pPr marL="254000" lvl="1" indent="-254000" fontAlgn="auto">
              <a:spcBef>
                <a:spcPct val="100000"/>
              </a:spcBef>
              <a:spcAft>
                <a:spcPts val="0"/>
              </a:spcAft>
              <a:buSzPct val="99000"/>
              <a:buFont typeface="Arial"/>
              <a:buChar char="•"/>
              <a:tabLst/>
            </a:pPr>
            <a:r>
              <a:rPr lang="en-US" kern="1200">
                <a:ea typeface="+mn-ea"/>
                <a:sym typeface="Arial"/>
              </a:rPr>
              <a:t>Summarize the 14 NIMS Management Characteristics.</a:t>
            </a:r>
          </a:p>
          <a:p>
            <a:pPr marL="254000" lvl="1" indent="-254000" fontAlgn="auto">
              <a:spcBef>
                <a:spcPct val="100000"/>
              </a:spcBef>
              <a:spcAft>
                <a:spcPts val="0"/>
              </a:spcAft>
              <a:buSzPct val="99000"/>
              <a:buFont typeface="Arial"/>
              <a:buChar char="•"/>
              <a:tabLst/>
            </a:pPr>
            <a:r>
              <a:rPr lang="en-US" kern="1200">
                <a:ea typeface="+mn-ea"/>
                <a:sym typeface="Arial"/>
              </a:rPr>
              <a:t>Describe the roles and responsibilities of Command and General Staff within the ICS organization.</a:t>
            </a:r>
          </a:p>
          <a:p>
            <a:pPr marL="254000" lvl="1" indent="-254000" fontAlgn="auto">
              <a:spcBef>
                <a:spcPct val="100000"/>
              </a:spcBef>
              <a:spcAft>
                <a:spcPts val="0"/>
              </a:spcAft>
              <a:buSzPct val="99000"/>
              <a:buFont typeface="Arial"/>
              <a:buChar char="•"/>
              <a:tabLst/>
            </a:pPr>
            <a:r>
              <a:rPr lang="en-US" kern="1200">
                <a:ea typeface="+mn-ea"/>
                <a:sym typeface="Arial"/>
              </a:rPr>
              <a:t>Explain the attributes and purpose of Unified Command and Area Command</a:t>
            </a:r>
            <a:endParaRPr lang="en-US"/>
          </a:p>
        </p:txBody>
      </p:sp>
      <p:sp>
        <p:nvSpPr>
          <p:cNvPr id="6" name="Slide Number Placeholder 5">
            <a:extLst>
              <a:ext uri="{FF2B5EF4-FFF2-40B4-BE49-F238E27FC236}">
                <a16:creationId xmlns:a16="http://schemas.microsoft.com/office/drawing/2014/main" id="{00B52DD6-ECAB-4DB6-87C1-64C91C9502E4}"/>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a:t>
            </a:fld>
            <a:endParaRPr lang="en-US"/>
          </a:p>
        </p:txBody>
      </p:sp>
    </p:spTree>
    <p:extLst>
      <p:ext uri="{BB962C8B-B14F-4D97-AF65-F5344CB8AC3E}">
        <p14:creationId xmlns:p14="http://schemas.microsoft.com/office/powerpoint/2010/main" val="865177277"/>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Summary: Incident Management Roles</a:t>
            </a:r>
          </a:p>
        </p:txBody>
      </p:sp>
      <p:graphicFrame>
        <p:nvGraphicFramePr>
          <p:cNvPr id="5" name="Table 4"/>
          <p:cNvGraphicFramePr>
            <a:graphicFrameLocks noGrp="1"/>
          </p:cNvGraphicFramePr>
          <p:nvPr>
            <p:extLst>
              <p:ext uri="{D42A27DB-BD31-4B8C-83A1-F6EECF244321}">
                <p14:modId xmlns:p14="http://schemas.microsoft.com/office/powerpoint/2010/main" val="947844302"/>
              </p:ext>
            </p:extLst>
          </p:nvPr>
        </p:nvGraphicFramePr>
        <p:xfrm>
          <a:off x="457199" y="1016000"/>
          <a:ext cx="8229600" cy="448056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1"/>
                    </a:ext>
                  </a:extLst>
                </a:gridCol>
                <a:gridCol w="4114800">
                  <a:extLst>
                    <a:ext uri="{9D8B030D-6E8A-4147-A177-3AD203B41FA5}">
                      <a16:colId xmlns:a16="http://schemas.microsoft.com/office/drawing/2014/main" val="20002"/>
                    </a:ext>
                  </a:extLst>
                </a:gridCol>
              </a:tblGrid>
              <a:tr h="3057236">
                <a:tc>
                  <a:txBody>
                    <a:bodyPr/>
                    <a:lstStyle/>
                    <a:p>
                      <a:pPr lvl="0">
                        <a:spcBef>
                          <a:spcPct val="100000"/>
                        </a:spcBef>
                        <a:buClrTx/>
                      </a:pPr>
                      <a:r>
                        <a:rPr lang="en-US" sz="1600" dirty="0">
                          <a:solidFill>
                            <a:srgbClr val="000066"/>
                          </a:solidFill>
                          <a:sym typeface="Arial"/>
                        </a:rPr>
                        <a:t>Incident Commander </a:t>
                      </a:r>
                    </a:p>
                    <a:p>
                      <a:pPr marL="457200" lvl="1" indent="-342900">
                        <a:spcBef>
                          <a:spcPct val="50000"/>
                        </a:spcBef>
                        <a:buClrTx/>
                        <a:buSzPct val="100000"/>
                        <a:buFont typeface="Arial"/>
                        <a:buChar char="•"/>
                      </a:pPr>
                      <a:r>
                        <a:rPr lang="en-US" sz="1600" dirty="0">
                          <a:solidFill>
                            <a:srgbClr val="000066"/>
                          </a:solidFill>
                          <a:sym typeface="Arial"/>
                        </a:rPr>
                        <a:t>Manage the incident at the scene</a:t>
                      </a:r>
                    </a:p>
                    <a:p>
                      <a:pPr marL="457200" lvl="1" indent="-342900">
                        <a:spcBef>
                          <a:spcPct val="50000"/>
                        </a:spcBef>
                        <a:buClrTx/>
                        <a:buSzPct val="100000"/>
                        <a:buFont typeface="Arial"/>
                        <a:buChar char="•"/>
                      </a:pPr>
                      <a:r>
                        <a:rPr lang="en-US" sz="1600" dirty="0">
                          <a:solidFill>
                            <a:srgbClr val="000066"/>
                          </a:solidFill>
                          <a:sym typeface="Arial"/>
                        </a:rPr>
                        <a:t>Keep the EOC/ MAC Group informed on all important matters pertaining to the incident </a:t>
                      </a:r>
                    </a:p>
                    <a:p>
                      <a:pPr lvl="0">
                        <a:spcBef>
                          <a:spcPct val="100000"/>
                        </a:spcBef>
                        <a:buClrTx/>
                      </a:pPr>
                      <a:r>
                        <a:rPr lang="en-US" sz="1600" dirty="0">
                          <a:solidFill>
                            <a:srgbClr val="000066"/>
                          </a:solidFill>
                          <a:sym typeface="Arial"/>
                        </a:rPr>
                        <a:t>Joint Information System </a:t>
                      </a:r>
                    </a:p>
                    <a:p>
                      <a:pPr marL="457200" lvl="1" indent="-342900">
                        <a:spcBef>
                          <a:spcPct val="50000"/>
                        </a:spcBef>
                        <a:buClrTx/>
                        <a:buSzPct val="100000"/>
                        <a:buFont typeface="Arial"/>
                        <a:buChar char="•"/>
                      </a:pPr>
                      <a:r>
                        <a:rPr lang="en-US" sz="1600" dirty="0">
                          <a:solidFill>
                            <a:srgbClr val="000066"/>
                          </a:solidFill>
                          <a:sym typeface="Arial"/>
                        </a:rPr>
                        <a:t>Enable communication between incident personnel</a:t>
                      </a:r>
                    </a:p>
                    <a:p>
                      <a:pPr marL="457200" lvl="1" indent="-342900">
                        <a:spcBef>
                          <a:spcPct val="50000"/>
                        </a:spcBef>
                        <a:buClrTx/>
                        <a:buSzPct val="100000"/>
                        <a:buFont typeface="Arial"/>
                        <a:buChar char="•"/>
                      </a:pPr>
                      <a:r>
                        <a:rPr lang="en-US" sz="1600" dirty="0">
                          <a:solidFill>
                            <a:srgbClr val="000066"/>
                          </a:solidFill>
                          <a:sym typeface="Arial"/>
                        </a:rPr>
                        <a:t>Provide Critical Information to the Public</a:t>
                      </a:r>
                      <a:endParaRPr lang="en-US" sz="1600" dirty="0">
                        <a:solidFill>
                          <a:srgbClr val="000066"/>
                        </a:solidFill>
                      </a:endParaRPr>
                    </a:p>
                  </a:txBody>
                  <a:tcPr/>
                </a:tc>
                <a:tc>
                  <a:txBody>
                    <a:bodyPr/>
                    <a:lstStyle/>
                    <a:p>
                      <a:pPr lvl="0">
                        <a:spcBef>
                          <a:spcPct val="100000"/>
                        </a:spcBef>
                        <a:buClrTx/>
                      </a:pPr>
                      <a:r>
                        <a:rPr lang="en-US" sz="1600" dirty="0">
                          <a:solidFill>
                            <a:srgbClr val="000066"/>
                          </a:solidFill>
                          <a:sym typeface="Arial"/>
                        </a:rPr>
                        <a:t>EOC Director and Staff</a:t>
                      </a:r>
                    </a:p>
                    <a:p>
                      <a:pPr lvl="0">
                        <a:spcBef>
                          <a:spcPct val="100000"/>
                        </a:spcBef>
                        <a:buClrTx/>
                      </a:pPr>
                      <a:r>
                        <a:rPr lang="en-US" sz="1600" dirty="0">
                          <a:solidFill>
                            <a:srgbClr val="000066"/>
                          </a:solidFill>
                          <a:sym typeface="Arial"/>
                        </a:rPr>
                        <a:t>Support the Incident Commander and the MAC Group:</a:t>
                      </a:r>
                    </a:p>
                    <a:p>
                      <a:pPr marL="457200" lvl="1" indent="-342900">
                        <a:spcBef>
                          <a:spcPct val="50000"/>
                        </a:spcBef>
                        <a:buClrTx/>
                        <a:buSzPct val="100000"/>
                        <a:buFont typeface="Arial"/>
                        <a:buChar char="•"/>
                      </a:pPr>
                      <a:r>
                        <a:rPr lang="en-US" sz="1600" dirty="0">
                          <a:solidFill>
                            <a:srgbClr val="000066"/>
                          </a:solidFill>
                          <a:sym typeface="Arial"/>
                        </a:rPr>
                        <a:t>Provide Resources</a:t>
                      </a:r>
                    </a:p>
                    <a:p>
                      <a:pPr marL="457200" lvl="1" indent="-342900">
                        <a:spcBef>
                          <a:spcPct val="50000"/>
                        </a:spcBef>
                        <a:buClrTx/>
                        <a:buSzPct val="100000"/>
                        <a:buFont typeface="Arial"/>
                        <a:buChar char="•"/>
                      </a:pPr>
                      <a:r>
                        <a:rPr lang="en-US" sz="1600" dirty="0">
                          <a:solidFill>
                            <a:srgbClr val="000066"/>
                          </a:solidFill>
                          <a:sym typeface="Arial"/>
                        </a:rPr>
                        <a:t>Plan for Resource Requirements</a:t>
                      </a:r>
                    </a:p>
                    <a:p>
                      <a:pPr marL="457200" lvl="1" indent="-342900">
                        <a:spcBef>
                          <a:spcPct val="50000"/>
                        </a:spcBef>
                        <a:buClrTx/>
                        <a:buSzPct val="100000"/>
                        <a:buFont typeface="Arial"/>
                        <a:buChar char="•"/>
                      </a:pPr>
                      <a:r>
                        <a:rPr lang="en-US" sz="1600" dirty="0">
                          <a:solidFill>
                            <a:srgbClr val="000066"/>
                          </a:solidFill>
                          <a:sym typeface="Arial"/>
                        </a:rPr>
                        <a:t>Facilitate Situational Awareness</a:t>
                      </a:r>
                    </a:p>
                    <a:p>
                      <a:pPr lvl="0">
                        <a:spcBef>
                          <a:spcPct val="100000"/>
                        </a:spcBef>
                        <a:buClrTx/>
                      </a:pPr>
                      <a:r>
                        <a:rPr lang="en-US" sz="1600" dirty="0">
                          <a:solidFill>
                            <a:srgbClr val="000066"/>
                          </a:solidFill>
                          <a:sym typeface="Arial"/>
                        </a:rPr>
                        <a:t>Senior Officials/ MAC Group </a:t>
                      </a:r>
                    </a:p>
                    <a:p>
                      <a:pPr lvl="0">
                        <a:spcBef>
                          <a:spcPct val="100000"/>
                        </a:spcBef>
                        <a:buClrTx/>
                      </a:pPr>
                      <a:r>
                        <a:rPr lang="en-US" sz="1600" dirty="0">
                          <a:solidFill>
                            <a:srgbClr val="000066"/>
                          </a:solidFill>
                          <a:sym typeface="Arial"/>
                        </a:rPr>
                        <a:t>Provide the Incident Commander and the EOC staff:</a:t>
                      </a:r>
                    </a:p>
                    <a:p>
                      <a:pPr marL="457200" lvl="1" indent="-342900">
                        <a:spcBef>
                          <a:spcPct val="50000"/>
                        </a:spcBef>
                        <a:buClrTx/>
                        <a:buSzPct val="100000"/>
                        <a:buFont typeface="Arial"/>
                        <a:buChar char="•"/>
                      </a:pPr>
                      <a:r>
                        <a:rPr lang="en-US" sz="1600" dirty="0">
                          <a:solidFill>
                            <a:srgbClr val="000066"/>
                          </a:solidFill>
                          <a:sym typeface="Arial"/>
                        </a:rPr>
                        <a:t>Authority</a:t>
                      </a:r>
                    </a:p>
                    <a:p>
                      <a:pPr marL="457200" lvl="1" indent="-342900">
                        <a:spcBef>
                          <a:spcPct val="50000"/>
                        </a:spcBef>
                        <a:buClrTx/>
                        <a:buSzPct val="100000"/>
                        <a:buFont typeface="Arial"/>
                        <a:buChar char="•"/>
                      </a:pPr>
                      <a:r>
                        <a:rPr lang="en-US" sz="1600" dirty="0">
                          <a:solidFill>
                            <a:srgbClr val="000066"/>
                          </a:solidFill>
                          <a:sym typeface="Arial"/>
                        </a:rPr>
                        <a:t>Mission &amp; Strategic direction</a:t>
                      </a:r>
                    </a:p>
                    <a:p>
                      <a:pPr marL="457200" lvl="1" indent="-342900">
                        <a:spcBef>
                          <a:spcPct val="50000"/>
                        </a:spcBef>
                        <a:buClrTx/>
                        <a:buSzPct val="100000"/>
                        <a:buFont typeface="Arial"/>
                        <a:buChar char="•"/>
                      </a:pPr>
                      <a:r>
                        <a:rPr lang="en-US" sz="1600" dirty="0">
                          <a:solidFill>
                            <a:srgbClr val="000066"/>
                          </a:solidFill>
                          <a:sym typeface="Arial"/>
                        </a:rPr>
                        <a:t>Policy</a:t>
                      </a:r>
                      <a:endParaRPr lang="en-US" sz="1600" dirty="0">
                        <a:solidFill>
                          <a:srgbClr val="000066"/>
                        </a:solidFill>
                      </a:endParaRPr>
                    </a:p>
                  </a:txBody>
                  <a:tcPr/>
                </a:tc>
                <a:extLst>
                  <a:ext uri="{0D108BD9-81ED-4DB2-BD59-A6C34878D82A}">
                    <a16:rowId xmlns:a16="http://schemas.microsoft.com/office/drawing/2014/main" val="10001"/>
                  </a:ext>
                </a:extLst>
              </a:tr>
            </a:tbl>
          </a:graphicData>
        </a:graphic>
      </p:graphicFrame>
      <p:sp>
        <p:nvSpPr>
          <p:cNvPr id="6" name="Slide Number Placeholder 5">
            <a:extLst>
              <a:ext uri="{FF2B5EF4-FFF2-40B4-BE49-F238E27FC236}">
                <a16:creationId xmlns:a16="http://schemas.microsoft.com/office/drawing/2014/main" id="{ACD8321C-E597-4336-8226-BB8310253188}"/>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30</a:t>
            </a:fld>
            <a:endParaRPr lang="en-US"/>
          </a:p>
        </p:txBody>
      </p:sp>
    </p:spTree>
    <p:extLst>
      <p:ext uri="{BB962C8B-B14F-4D97-AF65-F5344CB8AC3E}">
        <p14:creationId xmlns:p14="http://schemas.microsoft.com/office/powerpoint/2010/main" val="910067572"/>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Command Staff</a:t>
            </a:r>
          </a:p>
        </p:txBody>
      </p:sp>
      <p:sp>
        <p:nvSpPr>
          <p:cNvPr id="3" name="Content Placeholder 2">
            <a:extLst>
              <a:ext uri="{FF2B5EF4-FFF2-40B4-BE49-F238E27FC236}">
                <a16:creationId xmlns:a16="http://schemas.microsoft.com/office/drawing/2014/main" id="{72F52640-809B-4BE3-8FA7-258F9D6A7D1A}"/>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a:sym typeface="Arial"/>
              </a:rPr>
              <a:t>The incident may designate Command Staff members who will:</a:t>
            </a:r>
          </a:p>
          <a:p>
            <a:pPr marL="254000" lvl="1" indent="-254000" fontAlgn="auto">
              <a:spcBef>
                <a:spcPct val="100000"/>
              </a:spcBef>
              <a:spcAft>
                <a:spcPts val="0"/>
              </a:spcAft>
              <a:buSzPct val="99000"/>
              <a:buFont typeface="Arial"/>
              <a:buChar char="•"/>
              <a:tabLst/>
            </a:pPr>
            <a:r>
              <a:rPr lang="en-US" kern="1200">
                <a:ea typeface="+mn-ea"/>
                <a:sym typeface="Arial"/>
              </a:rPr>
              <a:t>Provide information, liaison, and safety services for the Incident Command.</a:t>
            </a:r>
          </a:p>
          <a:p>
            <a:pPr marL="254000" lvl="1" indent="-254000" fontAlgn="auto">
              <a:spcBef>
                <a:spcPct val="100000"/>
              </a:spcBef>
              <a:spcAft>
                <a:spcPts val="0"/>
              </a:spcAft>
              <a:buSzPct val="99000"/>
              <a:buFont typeface="Arial"/>
              <a:buChar char="•"/>
              <a:tabLst/>
            </a:pPr>
            <a:r>
              <a:rPr lang="en-US" kern="1200">
                <a:ea typeface="+mn-ea"/>
                <a:sym typeface="Arial"/>
              </a:rPr>
              <a:t>Report directly to the Incident Commander.</a:t>
            </a:r>
            <a:endParaRPr lang="en-US"/>
          </a:p>
        </p:txBody>
      </p:sp>
      <p:pic>
        <p:nvPicPr>
          <p:cNvPr id="8" name="Content Placeholder 7" descr="An organization chart.  Incident Commander connects on the side to the Command Staff, consisting of the Public Information Officer, Safety Officer, and Liaison Officer.">
            <a:extLst>
              <a:ext uri="{FF2B5EF4-FFF2-40B4-BE49-F238E27FC236}">
                <a16:creationId xmlns:a16="http://schemas.microsoft.com/office/drawing/2014/main" id="{DB05D2C1-5CC1-4ED2-8DA2-38EE143E804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135592" y="3471863"/>
            <a:ext cx="4872815" cy="2233612"/>
          </a:xfrm>
          <a:prstGeom prst="rect">
            <a:avLst/>
          </a:prstGeom>
        </p:spPr>
      </p:pic>
      <p:sp>
        <p:nvSpPr>
          <p:cNvPr id="9" name="Slide Number Placeholder 8">
            <a:extLst>
              <a:ext uri="{FF2B5EF4-FFF2-40B4-BE49-F238E27FC236}">
                <a16:creationId xmlns:a16="http://schemas.microsoft.com/office/drawing/2014/main" id="{09790453-A611-42E0-B071-E139E57AD260}"/>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31</a:t>
            </a:fld>
            <a:endParaRPr lang="en-US"/>
          </a:p>
        </p:txBody>
      </p:sp>
    </p:spTree>
    <p:extLst>
      <p:ext uri="{BB962C8B-B14F-4D97-AF65-F5344CB8AC3E}">
        <p14:creationId xmlns:p14="http://schemas.microsoft.com/office/powerpoint/2010/main" val="96996256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General Staff</a:t>
            </a:r>
          </a:p>
        </p:txBody>
      </p:sp>
      <p:sp>
        <p:nvSpPr>
          <p:cNvPr id="8" name="Content Placeholder 7">
            <a:extLst>
              <a:ext uri="{FF2B5EF4-FFF2-40B4-BE49-F238E27FC236}">
                <a16:creationId xmlns:a16="http://schemas.microsoft.com/office/drawing/2014/main" id="{F1660059-CEEB-4545-9680-332EFD14BE6A}"/>
              </a:ext>
            </a:extLst>
          </p:cNvPr>
          <p:cNvSpPr>
            <a:spLocks noGrp="1"/>
          </p:cNvSpPr>
          <p:nvPr>
            <p:ph sz="quarter" idx="13"/>
          </p:nvPr>
        </p:nvSpPr>
        <p:spPr/>
        <p:txBody>
          <a:bodyPr>
            <a:normAutofit fontScale="77500" lnSpcReduction="20000"/>
          </a:bodyPr>
          <a:lstStyle/>
          <a:p>
            <a:pPr>
              <a:spcBef>
                <a:spcPct val="100000"/>
              </a:spcBef>
              <a:buSzPct val="99000"/>
            </a:pPr>
            <a:r>
              <a:rPr lang="en-US" kern="1200">
                <a:sym typeface="Arial"/>
              </a:rPr>
              <a:t>As the incident expands in complexity, the Incident Commander may add General Staff Sections to maintain span of control.</a:t>
            </a:r>
            <a:endParaRPr lang="en-US"/>
          </a:p>
        </p:txBody>
      </p:sp>
      <p:pic>
        <p:nvPicPr>
          <p:cNvPr id="10" name="Content Placeholder 9" descr="An organization chart. Incident Commander connects on the side to the Command Staff, and connects below to the General Staff, consisting of the Operations Section, Planning Section, Logistics Section, and Finance and Administration Section.">
            <a:extLst>
              <a:ext uri="{FF2B5EF4-FFF2-40B4-BE49-F238E27FC236}">
                <a16:creationId xmlns:a16="http://schemas.microsoft.com/office/drawing/2014/main" id="{09B0B6D2-829E-475C-BE2E-91F8665C520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 y="2369936"/>
            <a:ext cx="8229600" cy="3023002"/>
          </a:xfrm>
          <a:prstGeom prst="rect">
            <a:avLst/>
          </a:prstGeom>
        </p:spPr>
      </p:pic>
      <p:sp>
        <p:nvSpPr>
          <p:cNvPr id="11" name="Slide Number Placeholder 10">
            <a:extLst>
              <a:ext uri="{FF2B5EF4-FFF2-40B4-BE49-F238E27FC236}">
                <a16:creationId xmlns:a16="http://schemas.microsoft.com/office/drawing/2014/main" id="{BA5A73DF-1819-4951-9252-A8B610973BE6}"/>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32</a:t>
            </a:fld>
            <a:endParaRPr lang="en-US"/>
          </a:p>
        </p:txBody>
      </p:sp>
    </p:spTree>
    <p:extLst>
      <p:ext uri="{BB962C8B-B14F-4D97-AF65-F5344CB8AC3E}">
        <p14:creationId xmlns:p14="http://schemas.microsoft.com/office/powerpoint/2010/main" val="2273098175"/>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Management Team (IMT)</a:t>
            </a:r>
          </a:p>
        </p:txBody>
      </p:sp>
      <p:pic>
        <p:nvPicPr>
          <p:cNvPr id="6" name="Content Placeholder 5" descr="Incident Commander connects on the side to Command Staff and connects below to General Staff. A box around the whole chart indicates that together the Incident Commander, Command Staff, and General Staff constitute the Incident Management Team.">
            <a:extLst>
              <a:ext uri="{FF2B5EF4-FFF2-40B4-BE49-F238E27FC236}">
                <a16:creationId xmlns:a16="http://schemas.microsoft.com/office/drawing/2014/main" id="{FCDBB67D-8047-4F3B-9408-57330E3DB4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630" y="1357154"/>
            <a:ext cx="8206740" cy="4069080"/>
          </a:xfrm>
          <a:prstGeom prst="rect">
            <a:avLst/>
          </a:prstGeom>
        </p:spPr>
      </p:pic>
      <p:sp>
        <p:nvSpPr>
          <p:cNvPr id="7" name="Slide Number Placeholder 6">
            <a:extLst>
              <a:ext uri="{FF2B5EF4-FFF2-40B4-BE49-F238E27FC236}">
                <a16:creationId xmlns:a16="http://schemas.microsoft.com/office/drawing/2014/main" id="{FC8395C4-EDDE-4AB0-A095-5647DC93FE52}"/>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33</a:t>
            </a:fld>
            <a:endParaRPr lang="en-US"/>
          </a:p>
        </p:txBody>
      </p:sp>
    </p:spTree>
    <p:extLst>
      <p:ext uri="{BB962C8B-B14F-4D97-AF65-F5344CB8AC3E}">
        <p14:creationId xmlns:p14="http://schemas.microsoft.com/office/powerpoint/2010/main" val="500270611"/>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Complexity and Resource Needs</a:t>
            </a:r>
          </a:p>
        </p:txBody>
      </p:sp>
      <p:pic>
        <p:nvPicPr>
          <p:cNvPr id="6" name="Content Placeholder 5" descr="A less complex incident (single car crash and 1 ambulance as a resource) uses a simple 2-level ICS structure. A more complex incident (building explosion) requires multiple ambulances and responders as resources, and a 5-level ICS structure">
            <a:extLst>
              <a:ext uri="{FF2B5EF4-FFF2-40B4-BE49-F238E27FC236}">
                <a16:creationId xmlns:a16="http://schemas.microsoft.com/office/drawing/2014/main" id="{15F1403F-D668-432D-8B94-ED745BF2EF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8248"/>
            <a:ext cx="8229600" cy="4186892"/>
          </a:xfrm>
          <a:prstGeom prst="rect">
            <a:avLst/>
          </a:prstGeom>
        </p:spPr>
      </p:pic>
      <p:sp>
        <p:nvSpPr>
          <p:cNvPr id="7" name="Slide Number Placeholder 6">
            <a:extLst>
              <a:ext uri="{FF2B5EF4-FFF2-40B4-BE49-F238E27FC236}">
                <a16:creationId xmlns:a16="http://schemas.microsoft.com/office/drawing/2014/main" id="{6C2F8A0D-12F0-48E2-B685-A6A3E6AFA966}"/>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34</a:t>
            </a:fld>
            <a:endParaRPr lang="en-US"/>
          </a:p>
        </p:txBody>
      </p:sp>
    </p:spTree>
    <p:extLst>
      <p:ext uri="{BB962C8B-B14F-4D97-AF65-F5344CB8AC3E}">
        <p14:creationId xmlns:p14="http://schemas.microsoft.com/office/powerpoint/2010/main" val="3448435165"/>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Complexity Analysis Factors</a:t>
            </a:r>
          </a:p>
        </p:txBody>
      </p:sp>
      <p:sp>
        <p:nvSpPr>
          <p:cNvPr id="3" name="Content Placeholder 2">
            <a:extLst>
              <a:ext uri="{FF2B5EF4-FFF2-40B4-BE49-F238E27FC236}">
                <a16:creationId xmlns:a16="http://schemas.microsoft.com/office/drawing/2014/main" id="{7DB42CC5-AE17-4433-AC8D-95A98575C7AF}"/>
              </a:ext>
            </a:extLst>
          </p:cNvPr>
          <p:cNvSpPr>
            <a:spLocks noGrp="1"/>
          </p:cNvSpPr>
          <p:nvPr>
            <p:ph idx="1"/>
          </p:nvPr>
        </p:nvSpPr>
        <p:spPr/>
        <p:txBody>
          <a:bodyPr/>
          <a:lstStyle/>
          <a:p>
            <a:pPr>
              <a:spcBef>
                <a:spcPct val="100000"/>
              </a:spcBef>
              <a:buSzPct val="99000"/>
            </a:pPr>
            <a:r>
              <a:rPr lang="en-US" b="1" kern="1200">
                <a:sym typeface="Arial"/>
              </a:rPr>
              <a:t>In your agency or jurisdiction, what factors may affect the complexity of an incident?</a:t>
            </a:r>
            <a:endParaRPr lang="en-US"/>
          </a:p>
        </p:txBody>
      </p:sp>
      <p:sp>
        <p:nvSpPr>
          <p:cNvPr id="6" name="Slide Number Placeholder 5">
            <a:extLst>
              <a:ext uri="{FF2B5EF4-FFF2-40B4-BE49-F238E27FC236}">
                <a16:creationId xmlns:a16="http://schemas.microsoft.com/office/drawing/2014/main" id="{8C6A2173-7D68-47EB-9966-74382D2126D9}"/>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35</a:t>
            </a:fld>
            <a:endParaRPr lang="en-US"/>
          </a:p>
        </p:txBody>
      </p:sp>
    </p:spTree>
    <p:extLst>
      <p:ext uri="{BB962C8B-B14F-4D97-AF65-F5344CB8AC3E}">
        <p14:creationId xmlns:p14="http://schemas.microsoft.com/office/powerpoint/2010/main" val="2690126976"/>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Timeframes</a:t>
            </a:r>
          </a:p>
        </p:txBody>
      </p:sp>
      <p:sp>
        <p:nvSpPr>
          <p:cNvPr id="3" name="Content Placeholder 2">
            <a:extLst>
              <a:ext uri="{FF2B5EF4-FFF2-40B4-BE49-F238E27FC236}">
                <a16:creationId xmlns:a16="http://schemas.microsoft.com/office/drawing/2014/main" id="{856B8A09-0106-4A45-9AED-0DBC2F2FE58C}"/>
              </a:ext>
            </a:extLst>
          </p:cNvPr>
          <p:cNvSpPr>
            <a:spLocks noGrp="1"/>
          </p:cNvSpPr>
          <p:nvPr>
            <p:ph idx="1"/>
          </p:nvPr>
        </p:nvSpPr>
        <p:spPr/>
        <p:txBody>
          <a:bodyPr/>
          <a:lstStyle/>
          <a:p>
            <a:pPr fontAlgn="auto">
              <a:spcBef>
                <a:spcPct val="100000"/>
              </a:spcBef>
              <a:buSzPct val="99000"/>
              <a:tabLst/>
            </a:pPr>
            <a:r>
              <a:rPr lang="en-US" b="1" kern="1200">
                <a:sym typeface="Arial"/>
              </a:rPr>
              <a:t>How long will a complex incident last?</a:t>
            </a:r>
            <a:endParaRPr lang="en-US" kern="1200">
              <a:sym typeface="Arial"/>
            </a:endParaRPr>
          </a:p>
          <a:p>
            <a:pPr fontAlgn="auto">
              <a:spcBef>
                <a:spcPct val="100000"/>
              </a:spcBef>
              <a:buSzPct val="99000"/>
              <a:tabLst/>
            </a:pPr>
            <a:r>
              <a:rPr lang="en-US" b="1" kern="1200">
                <a:sym typeface="Arial"/>
              </a:rPr>
              <a:t>How long do we need to be self-sufficient?</a:t>
            </a:r>
            <a:endParaRPr lang="en-US" kern="1200">
              <a:sym typeface="Arial"/>
            </a:endParaRPr>
          </a:p>
          <a:p>
            <a:pPr>
              <a:spcBef>
                <a:spcPct val="100000"/>
              </a:spcBef>
              <a:buSzPct val="99000"/>
            </a:pPr>
            <a:r>
              <a:rPr lang="en-US" b="1" kern="1200">
                <a:sym typeface="Arial"/>
              </a:rPr>
              <a:t>How will you know that the incident is over?</a:t>
            </a:r>
            <a:endParaRPr lang="en-US"/>
          </a:p>
        </p:txBody>
      </p:sp>
      <p:sp>
        <p:nvSpPr>
          <p:cNvPr id="6" name="Slide Number Placeholder 5">
            <a:extLst>
              <a:ext uri="{FF2B5EF4-FFF2-40B4-BE49-F238E27FC236}">
                <a16:creationId xmlns:a16="http://schemas.microsoft.com/office/drawing/2014/main" id="{22B0D0D8-E1FD-43F5-A4EB-36A2FF21EC14}"/>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36</a:t>
            </a:fld>
            <a:endParaRPr lang="en-US"/>
          </a:p>
        </p:txBody>
      </p:sp>
    </p:spTree>
    <p:extLst>
      <p:ext uri="{BB962C8B-B14F-4D97-AF65-F5344CB8AC3E}">
        <p14:creationId xmlns:p14="http://schemas.microsoft.com/office/powerpoint/2010/main" val="330838723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Example: Expanding Incident (Part 1)</a:t>
            </a:r>
          </a:p>
        </p:txBody>
      </p:sp>
      <p:sp>
        <p:nvSpPr>
          <p:cNvPr id="8" name="Content Placeholder 7">
            <a:extLst>
              <a:ext uri="{FF2B5EF4-FFF2-40B4-BE49-F238E27FC236}">
                <a16:creationId xmlns:a16="http://schemas.microsoft.com/office/drawing/2014/main" id="{283707AE-F8AC-4632-AC4A-4E56B2449804}"/>
              </a:ext>
            </a:extLst>
          </p:cNvPr>
          <p:cNvSpPr>
            <a:spLocks noGrp="1"/>
          </p:cNvSpPr>
          <p:nvPr>
            <p:ph sz="quarter" idx="13"/>
          </p:nvPr>
        </p:nvSpPr>
        <p:spPr/>
        <p:txBody>
          <a:bodyPr>
            <a:normAutofit fontScale="70000" lnSpcReduction="20000"/>
          </a:bodyPr>
          <a:lstStyle/>
          <a:p>
            <a:pPr>
              <a:spcBef>
                <a:spcPct val="100000"/>
              </a:spcBef>
              <a:buSzPct val="99000"/>
            </a:pPr>
            <a:r>
              <a:rPr lang="en-US" kern="1200">
                <a:sym typeface="Arial"/>
              </a:rPr>
              <a:t>Scenario: On a chilly autumn day, a parent calls 911 to report a missing 7-year-old child in a wooded area adjacent to a coastal area.</a:t>
            </a:r>
            <a:endParaRPr lang="en-US"/>
          </a:p>
        </p:txBody>
      </p:sp>
      <p:pic>
        <p:nvPicPr>
          <p:cNvPr id="10" name="Content Placeholder 9" descr="Initially, the Incident Commander manages the General Staff resources. Incident Commander connects below to the Public Information Officer, Safety Officer, and Liaison Officer, and below them to the EMS Group, Search Group, and Investigation Group.">
            <a:extLst>
              <a:ext uri="{FF2B5EF4-FFF2-40B4-BE49-F238E27FC236}">
                <a16:creationId xmlns:a16="http://schemas.microsoft.com/office/drawing/2014/main" id="{6717976C-D533-42FF-AC22-59DA092DF33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289833" y="2057400"/>
            <a:ext cx="6564334" cy="3648075"/>
          </a:xfrm>
          <a:prstGeom prst="rect">
            <a:avLst/>
          </a:prstGeom>
        </p:spPr>
      </p:pic>
      <p:sp>
        <p:nvSpPr>
          <p:cNvPr id="11" name="Slide Number Placeholder 10">
            <a:extLst>
              <a:ext uri="{FF2B5EF4-FFF2-40B4-BE49-F238E27FC236}">
                <a16:creationId xmlns:a16="http://schemas.microsoft.com/office/drawing/2014/main" id="{C17DF1E0-FB12-445F-B9CD-82A0AE065FFF}"/>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37</a:t>
            </a:fld>
            <a:endParaRPr lang="en-US"/>
          </a:p>
        </p:txBody>
      </p:sp>
    </p:spTree>
    <p:extLst>
      <p:ext uri="{BB962C8B-B14F-4D97-AF65-F5344CB8AC3E}">
        <p14:creationId xmlns:p14="http://schemas.microsoft.com/office/powerpoint/2010/main" val="1988408110"/>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Example: Expanding Incident (Part 2)</a:t>
            </a:r>
          </a:p>
        </p:txBody>
      </p:sp>
      <p:sp>
        <p:nvSpPr>
          <p:cNvPr id="8" name="Content Placeholder 7">
            <a:extLst>
              <a:ext uri="{FF2B5EF4-FFF2-40B4-BE49-F238E27FC236}">
                <a16:creationId xmlns:a16="http://schemas.microsoft.com/office/drawing/2014/main" id="{8D4508D6-3589-4B7D-8C9E-74EB241E74A9}"/>
              </a:ext>
            </a:extLst>
          </p:cNvPr>
          <p:cNvSpPr>
            <a:spLocks noGrp="1"/>
          </p:cNvSpPr>
          <p:nvPr>
            <p:ph sz="quarter" idx="13"/>
          </p:nvPr>
        </p:nvSpPr>
        <p:spPr/>
        <p:txBody>
          <a:bodyPr>
            <a:normAutofit fontScale="70000" lnSpcReduction="20000"/>
          </a:bodyPr>
          <a:lstStyle/>
          <a:p>
            <a:pPr>
              <a:spcBef>
                <a:spcPct val="100000"/>
              </a:spcBef>
              <a:buSzPct val="99000"/>
            </a:pPr>
            <a:r>
              <a:rPr lang="en-US" kern="1200">
                <a:sym typeface="Arial"/>
              </a:rPr>
              <a:t>Scenario: As additional resource personnel arrive, the Incident Commander assigns an Operations Section Chief to maintain span of control.</a:t>
            </a:r>
            <a:endParaRPr lang="en-US"/>
          </a:p>
        </p:txBody>
      </p:sp>
      <p:pic>
        <p:nvPicPr>
          <p:cNvPr id="10" name="Content Placeholder 9" descr="Refer to the text of the IG/SM for a description of this organizational chart.">
            <a:extLst>
              <a:ext uri="{FF2B5EF4-FFF2-40B4-BE49-F238E27FC236}">
                <a16:creationId xmlns:a16="http://schemas.microsoft.com/office/drawing/2014/main" id="{FE68A3D1-EED6-406C-B297-C59536F937E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52631" y="2057400"/>
            <a:ext cx="6238737" cy="3648075"/>
          </a:xfrm>
          <a:prstGeom prst="rect">
            <a:avLst/>
          </a:prstGeom>
        </p:spPr>
      </p:pic>
      <p:sp>
        <p:nvSpPr>
          <p:cNvPr id="11" name="Slide Number Placeholder 10">
            <a:extLst>
              <a:ext uri="{FF2B5EF4-FFF2-40B4-BE49-F238E27FC236}">
                <a16:creationId xmlns:a16="http://schemas.microsoft.com/office/drawing/2014/main" id="{DF7861F2-851C-4A6F-BC8E-568D2291937B}"/>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38</a:t>
            </a:fld>
            <a:endParaRPr lang="en-US"/>
          </a:p>
        </p:txBody>
      </p:sp>
    </p:spTree>
    <p:extLst>
      <p:ext uri="{BB962C8B-B14F-4D97-AF65-F5344CB8AC3E}">
        <p14:creationId xmlns:p14="http://schemas.microsoft.com/office/powerpoint/2010/main" val="452121164"/>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Example: Expanding Incident (Part 3)</a:t>
            </a:r>
          </a:p>
        </p:txBody>
      </p:sp>
      <p:sp>
        <p:nvSpPr>
          <p:cNvPr id="3" name="Content Placeholder 2">
            <a:extLst>
              <a:ext uri="{FF2B5EF4-FFF2-40B4-BE49-F238E27FC236}">
                <a16:creationId xmlns:a16="http://schemas.microsoft.com/office/drawing/2014/main" id="{B90E41EC-6F75-4BDC-BFF0-C02F8EC5BD75}"/>
              </a:ext>
            </a:extLst>
          </p:cNvPr>
          <p:cNvSpPr>
            <a:spLocks noGrp="1"/>
          </p:cNvSpPr>
          <p:nvPr>
            <p:ph sz="quarter" idx="13"/>
          </p:nvPr>
        </p:nvSpPr>
        <p:spPr/>
        <p:txBody>
          <a:bodyPr>
            <a:normAutofit fontScale="92500"/>
          </a:bodyPr>
          <a:lstStyle/>
          <a:p>
            <a:pPr fontAlgn="auto">
              <a:spcBef>
                <a:spcPct val="100000"/>
              </a:spcBef>
              <a:spcAft>
                <a:spcPts val="0"/>
              </a:spcAft>
              <a:buSzPct val="99000"/>
              <a:tabLst/>
            </a:pPr>
            <a:r>
              <a:rPr lang="en-US" kern="1200">
                <a:sym typeface="Arial"/>
              </a:rPr>
              <a:t>Scenario: With hundreds of responders and volunteers arriving, there is a need for on-scene support of the planning and logistics functions.</a:t>
            </a:r>
          </a:p>
          <a:p>
            <a:pPr fontAlgn="auto">
              <a:spcBef>
                <a:spcPct val="100000"/>
              </a:spcBef>
              <a:spcAft>
                <a:spcPts val="0"/>
              </a:spcAft>
              <a:buSzPct val="99000"/>
              <a:tabLst/>
            </a:pPr>
            <a:r>
              <a:rPr lang="en-US" kern="1200">
                <a:sym typeface="Arial"/>
              </a:rPr>
              <a:t>The Incident Commander adds a Planning Section Chief and Logistics Section Chief. </a:t>
            </a:r>
            <a:endParaRPr lang="en-US"/>
          </a:p>
        </p:txBody>
      </p:sp>
      <p:pic>
        <p:nvPicPr>
          <p:cNvPr id="8" name="Content Placeholder 7" descr="Refer to the text of the IG/SM for a description of this organizational chart.">
            <a:extLst>
              <a:ext uri="{FF2B5EF4-FFF2-40B4-BE49-F238E27FC236}">
                <a16:creationId xmlns:a16="http://schemas.microsoft.com/office/drawing/2014/main" id="{4AC9888D-371E-48A1-8F77-54FF360EAF5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525327"/>
            <a:ext cx="4114800" cy="3816870"/>
          </a:xfrm>
          <a:prstGeom prst="rect">
            <a:avLst/>
          </a:prstGeom>
        </p:spPr>
      </p:pic>
      <p:sp>
        <p:nvSpPr>
          <p:cNvPr id="9" name="Slide Number Placeholder 8">
            <a:extLst>
              <a:ext uri="{FF2B5EF4-FFF2-40B4-BE49-F238E27FC236}">
                <a16:creationId xmlns:a16="http://schemas.microsoft.com/office/drawing/2014/main" id="{BD8C533A-0961-4A0C-92D4-999E7BFFFB36}"/>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39</a:t>
            </a:fld>
            <a:endParaRPr lang="en-US"/>
          </a:p>
        </p:txBody>
      </p:sp>
    </p:spTree>
    <p:extLst>
      <p:ext uri="{BB962C8B-B14F-4D97-AF65-F5344CB8AC3E}">
        <p14:creationId xmlns:p14="http://schemas.microsoft.com/office/powerpoint/2010/main" val="241658697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What is ICS?</a:t>
            </a:r>
          </a:p>
        </p:txBody>
      </p:sp>
      <p:sp>
        <p:nvSpPr>
          <p:cNvPr id="3" name="Content Placeholder 2">
            <a:extLst>
              <a:ext uri="{FF2B5EF4-FFF2-40B4-BE49-F238E27FC236}">
                <a16:creationId xmlns:a16="http://schemas.microsoft.com/office/drawing/2014/main" id="{9688BB20-B2B3-4F78-BA0F-0318192BD07F}"/>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a:sym typeface="Arial"/>
              </a:rPr>
              <a:t>The Incident Command System:</a:t>
            </a:r>
          </a:p>
          <a:p>
            <a:pPr marL="254000" lvl="1" indent="-254000" fontAlgn="auto">
              <a:spcBef>
                <a:spcPct val="100000"/>
              </a:spcBef>
              <a:spcAft>
                <a:spcPts val="0"/>
              </a:spcAft>
              <a:buSzPct val="99000"/>
              <a:buFont typeface="Arial"/>
              <a:buChar char="•"/>
              <a:tabLst/>
            </a:pPr>
            <a:r>
              <a:rPr lang="en-US" kern="1200">
                <a:ea typeface="+mn-ea"/>
                <a:sym typeface="Arial"/>
              </a:rPr>
              <a:t>Is a standardized, on-scene, all-hazards incident management concept.</a:t>
            </a:r>
          </a:p>
          <a:p>
            <a:pPr marL="254000" lvl="1" indent="-254000" fontAlgn="auto">
              <a:spcBef>
                <a:spcPct val="100000"/>
              </a:spcBef>
              <a:spcAft>
                <a:spcPts val="0"/>
              </a:spcAft>
              <a:buSzPct val="99000"/>
              <a:buFont typeface="Arial"/>
              <a:buChar char="•"/>
              <a:tabLst/>
            </a:pPr>
            <a:r>
              <a:rPr lang="en-US" kern="1200">
                <a:ea typeface="+mn-ea"/>
                <a:sym typeface="Arial"/>
              </a:rPr>
              <a:t>Allows its users to adopt an integrated organizational structure to match the complexities and demands of single or multiple incidents without being hindered by jurisdictional boundaries.</a:t>
            </a:r>
            <a:endParaRPr lang="en-US"/>
          </a:p>
        </p:txBody>
      </p:sp>
      <p:pic>
        <p:nvPicPr>
          <p:cNvPr id="8" name="Content Placeholder 7" descr="Two photos with various types of first responders">
            <a:extLst>
              <a:ext uri="{FF2B5EF4-FFF2-40B4-BE49-F238E27FC236}">
                <a16:creationId xmlns:a16="http://schemas.microsoft.com/office/drawing/2014/main" id="{A6EAD34D-26D7-49DD-979C-A5B1CEAC6A3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85816" y="1620202"/>
            <a:ext cx="2487168" cy="3627120"/>
          </a:xfrm>
          <a:prstGeom prst="rect">
            <a:avLst/>
          </a:prstGeom>
        </p:spPr>
      </p:pic>
      <p:sp>
        <p:nvSpPr>
          <p:cNvPr id="9" name="Slide Number Placeholder 8">
            <a:extLst>
              <a:ext uri="{FF2B5EF4-FFF2-40B4-BE49-F238E27FC236}">
                <a16:creationId xmlns:a16="http://schemas.microsoft.com/office/drawing/2014/main" id="{3F3B9D16-BE24-4BBA-8B8E-8F11778D017E}"/>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4</a:t>
            </a:fld>
            <a:endParaRPr lang="en-US"/>
          </a:p>
        </p:txBody>
      </p:sp>
    </p:spTree>
    <p:extLst>
      <p:ext uri="{BB962C8B-B14F-4D97-AF65-F5344CB8AC3E}">
        <p14:creationId xmlns:p14="http://schemas.microsoft.com/office/powerpoint/2010/main" val="1793616758"/>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Unified Command</a:t>
            </a:r>
          </a:p>
        </p:txBody>
      </p:sp>
      <p:sp>
        <p:nvSpPr>
          <p:cNvPr id="3" name="Content Placeholder 2">
            <a:extLst>
              <a:ext uri="{FF2B5EF4-FFF2-40B4-BE49-F238E27FC236}">
                <a16:creationId xmlns:a16="http://schemas.microsoft.com/office/drawing/2014/main" id="{74D48275-4997-428D-A4EC-44132E317614}"/>
              </a:ext>
            </a:extLst>
          </p:cNvPr>
          <p:cNvSpPr>
            <a:spLocks noGrp="1"/>
          </p:cNvSpPr>
          <p:nvPr>
            <p:ph sz="quarter" idx="13"/>
          </p:nvPr>
        </p:nvSpPr>
        <p:spPr/>
        <p:txBody>
          <a:bodyPr>
            <a:normAutofit fontScale="92500"/>
          </a:bodyPr>
          <a:lstStyle/>
          <a:p>
            <a:pPr>
              <a:spcBef>
                <a:spcPct val="100000"/>
              </a:spcBef>
              <a:buSzPct val="99000"/>
            </a:pPr>
            <a:r>
              <a:rPr lang="en-US" b="1" kern="1200">
                <a:sym typeface="Arial"/>
              </a:rPr>
              <a:t>Unified Command does not affect individual agency authority, responsibility, or accountability.</a:t>
            </a:r>
            <a:endParaRPr lang="en-US" kern="1200">
              <a:sym typeface="Arial"/>
            </a:endParaRPr>
          </a:p>
          <a:p>
            <a:pPr>
              <a:spcBef>
                <a:spcPct val="100000"/>
              </a:spcBef>
              <a:buSzPct val="99000"/>
            </a:pPr>
            <a:r>
              <a:rPr lang="en-US" kern="1200">
                <a:sym typeface="Arial"/>
              </a:rPr>
              <a:t>In Unified Command, no agency’s legal authorities will be compromised or neglected.</a:t>
            </a:r>
            <a:endParaRPr lang="en-US"/>
          </a:p>
        </p:txBody>
      </p:sp>
      <p:pic>
        <p:nvPicPr>
          <p:cNvPr id="9" name="Content Placeholder 8" descr="Interagency personnel working together">
            <a:extLst>
              <a:ext uri="{FF2B5EF4-FFF2-40B4-BE49-F238E27FC236}">
                <a16:creationId xmlns:a16="http://schemas.microsoft.com/office/drawing/2014/main" id="{D499A180-3036-4F3D-B751-71E2053AF41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136392" y="3610261"/>
            <a:ext cx="2871216" cy="1956816"/>
          </a:xfrm>
          <a:prstGeom prst="rect">
            <a:avLst/>
          </a:prstGeom>
        </p:spPr>
      </p:pic>
      <p:sp>
        <p:nvSpPr>
          <p:cNvPr id="10" name="Slide Number Placeholder 9">
            <a:extLst>
              <a:ext uri="{FF2B5EF4-FFF2-40B4-BE49-F238E27FC236}">
                <a16:creationId xmlns:a16="http://schemas.microsoft.com/office/drawing/2014/main" id="{DB8B3480-F53F-43B7-9313-0AA40AE1B143}"/>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40</a:t>
            </a:fld>
            <a:endParaRPr lang="en-US"/>
          </a:p>
        </p:txBody>
      </p:sp>
    </p:spTree>
    <p:extLst>
      <p:ext uri="{BB962C8B-B14F-4D97-AF65-F5344CB8AC3E}">
        <p14:creationId xmlns:p14="http://schemas.microsoft.com/office/powerpoint/2010/main" val="4212153298"/>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Unified Command (Cont.)</a:t>
            </a:r>
          </a:p>
        </p:txBody>
      </p:sp>
      <p:sp>
        <p:nvSpPr>
          <p:cNvPr id="3" name="Content Placeholder 2">
            <a:extLst>
              <a:ext uri="{FF2B5EF4-FFF2-40B4-BE49-F238E27FC236}">
                <a16:creationId xmlns:a16="http://schemas.microsoft.com/office/drawing/2014/main" id="{403AA119-7DC0-4D75-B321-DAE2DD126A2F}"/>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UC establishes:</a:t>
            </a:r>
          </a:p>
          <a:p>
            <a:pPr marL="254000" lvl="1" indent="-254000" fontAlgn="auto">
              <a:spcBef>
                <a:spcPct val="100000"/>
              </a:spcBef>
              <a:spcAft>
                <a:spcPts val="0"/>
              </a:spcAft>
              <a:buSzPct val="99000"/>
              <a:buFont typeface="Arial"/>
              <a:buChar char="•"/>
              <a:tabLst/>
            </a:pPr>
            <a:r>
              <a:rPr lang="en-US" kern="1200">
                <a:ea typeface="+mn-ea"/>
                <a:sym typeface="Arial"/>
              </a:rPr>
              <a:t>Common set of objectives.</a:t>
            </a:r>
          </a:p>
          <a:p>
            <a:pPr marL="254000" lvl="1" indent="-254000" fontAlgn="auto">
              <a:spcBef>
                <a:spcPct val="100000"/>
              </a:spcBef>
              <a:spcAft>
                <a:spcPts val="0"/>
              </a:spcAft>
              <a:buSzPct val="99000"/>
              <a:buFont typeface="Arial"/>
              <a:buChar char="•"/>
              <a:tabLst/>
            </a:pPr>
            <a:r>
              <a:rPr lang="en-US" kern="1200">
                <a:ea typeface="+mn-ea"/>
                <a:sym typeface="Arial"/>
              </a:rPr>
              <a:t>Single IAP.</a:t>
            </a:r>
          </a:p>
          <a:p>
            <a:pPr marL="254000" lvl="1" indent="-254000" fontAlgn="auto">
              <a:spcBef>
                <a:spcPct val="100000"/>
              </a:spcBef>
              <a:spcAft>
                <a:spcPts val="0"/>
              </a:spcAft>
              <a:buSzPct val="99000"/>
              <a:buFont typeface="Arial"/>
              <a:buChar char="•"/>
              <a:tabLst/>
            </a:pPr>
            <a:r>
              <a:rPr lang="en-US" kern="1200">
                <a:ea typeface="+mn-ea"/>
                <a:sym typeface="Arial"/>
              </a:rPr>
              <a:t>Single command structure.</a:t>
            </a:r>
          </a:p>
          <a:p>
            <a:pPr marL="254000" lvl="1" indent="-254000" fontAlgn="auto">
              <a:spcBef>
                <a:spcPct val="100000"/>
              </a:spcBef>
              <a:spcAft>
                <a:spcPts val="0"/>
              </a:spcAft>
              <a:buSzPct val="99000"/>
              <a:buFont typeface="Arial"/>
              <a:buChar char="•"/>
              <a:tabLst/>
            </a:pPr>
            <a:r>
              <a:rPr lang="en-US" kern="1200">
                <a:ea typeface="+mn-ea"/>
                <a:sym typeface="Arial"/>
              </a:rPr>
              <a:t>Single, unified staff under the UC.</a:t>
            </a:r>
          </a:p>
          <a:p>
            <a:pPr fontAlgn="auto">
              <a:spcBef>
                <a:spcPct val="100000"/>
              </a:spcBef>
              <a:spcAft>
                <a:spcPts val="0"/>
              </a:spcAft>
              <a:buSzPct val="99000"/>
              <a:tabLst/>
            </a:pPr>
            <a:r>
              <a:rPr lang="en-US" kern="1200">
                <a:sym typeface="Arial"/>
              </a:rPr>
              <a:t>Maintains unity of command. Each employee only reports to one supervisor.</a:t>
            </a:r>
          </a:p>
          <a:p>
            <a:pPr fontAlgn="auto">
              <a:spcBef>
                <a:spcPct val="100000"/>
              </a:spcBef>
              <a:spcAft>
                <a:spcPts val="0"/>
              </a:spcAft>
              <a:buSzPct val="99000"/>
              <a:tabLst/>
            </a:pPr>
            <a:r>
              <a:rPr lang="en-US" kern="1200">
                <a:sym typeface="Arial"/>
              </a:rPr>
              <a:t>There is no one "commander."</a:t>
            </a:r>
            <a:endParaRPr lang="en-US"/>
          </a:p>
        </p:txBody>
      </p:sp>
      <p:pic>
        <p:nvPicPr>
          <p:cNvPr id="8" name="Content Placeholder 7" descr="This illustration shows three responsible agencies managing an incident together under a Unified Command to distribute necessary resources.">
            <a:extLst>
              <a:ext uri="{FF2B5EF4-FFF2-40B4-BE49-F238E27FC236}">
                <a16:creationId xmlns:a16="http://schemas.microsoft.com/office/drawing/2014/main" id="{6211717E-78BE-4B6F-B25C-656CD709F98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14962" y="1924050"/>
            <a:ext cx="2428875" cy="3019425"/>
          </a:xfrm>
          <a:prstGeom prst="rect">
            <a:avLst/>
          </a:prstGeom>
        </p:spPr>
      </p:pic>
      <p:sp>
        <p:nvSpPr>
          <p:cNvPr id="9" name="Slide Number Placeholder 8">
            <a:extLst>
              <a:ext uri="{FF2B5EF4-FFF2-40B4-BE49-F238E27FC236}">
                <a16:creationId xmlns:a16="http://schemas.microsoft.com/office/drawing/2014/main" id="{F937F9BF-C95B-42FC-A478-BA9F5A75E723}"/>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41</a:t>
            </a:fld>
            <a:endParaRPr lang="en-US"/>
          </a:p>
        </p:txBody>
      </p:sp>
    </p:spTree>
    <p:extLst>
      <p:ext uri="{BB962C8B-B14F-4D97-AF65-F5344CB8AC3E}">
        <p14:creationId xmlns:p14="http://schemas.microsoft.com/office/powerpoint/2010/main" val="11039845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Definition of Area Command</a:t>
            </a:r>
          </a:p>
        </p:txBody>
      </p:sp>
      <p:sp>
        <p:nvSpPr>
          <p:cNvPr id="3" name="Content Placeholder 2">
            <a:extLst>
              <a:ext uri="{FF2B5EF4-FFF2-40B4-BE49-F238E27FC236}">
                <a16:creationId xmlns:a16="http://schemas.microsoft.com/office/drawing/2014/main" id="{3781588F-ED3C-4A19-89CD-E68B3884D774}"/>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a:sym typeface="Arial"/>
              </a:rPr>
              <a:t>Area Command is used to oversee the management of:</a:t>
            </a:r>
          </a:p>
          <a:p>
            <a:pPr marL="254000" lvl="1" indent="-254000" fontAlgn="auto">
              <a:spcBef>
                <a:spcPct val="100000"/>
              </a:spcBef>
              <a:spcAft>
                <a:spcPts val="0"/>
              </a:spcAft>
              <a:buSzPct val="99000"/>
              <a:buFont typeface="Arial"/>
              <a:buChar char="•"/>
              <a:tabLst/>
            </a:pPr>
            <a:r>
              <a:rPr lang="en-US" kern="1200">
                <a:ea typeface="+mn-ea"/>
                <a:sym typeface="Arial"/>
              </a:rPr>
              <a:t>Multiple incidents that are each being handled by an Incident Command System organization; or</a:t>
            </a:r>
          </a:p>
          <a:p>
            <a:pPr marL="254000" lvl="1" indent="-254000" fontAlgn="auto">
              <a:spcBef>
                <a:spcPct val="100000"/>
              </a:spcBef>
              <a:spcAft>
                <a:spcPts val="0"/>
              </a:spcAft>
              <a:buSzPct val="99000"/>
              <a:buFont typeface="Arial"/>
              <a:buChar char="•"/>
              <a:tabLst/>
            </a:pPr>
            <a:r>
              <a:rPr lang="en-US" kern="1200">
                <a:ea typeface="+mn-ea"/>
                <a:sym typeface="Arial"/>
              </a:rPr>
              <a:t>A very large incident that has multiple incident management teams assigned to it.</a:t>
            </a:r>
            <a:endParaRPr lang="en-US"/>
          </a:p>
        </p:txBody>
      </p:sp>
      <p:pic>
        <p:nvPicPr>
          <p:cNvPr id="8" name="Content Placeholder 7" descr="An organization chart.  The Area Commander connects below to the Incident #1 Incident Commander, Incident #2 Incident Commander, and Incident #3 Incident Commander.">
            <a:extLst>
              <a:ext uri="{FF2B5EF4-FFF2-40B4-BE49-F238E27FC236}">
                <a16:creationId xmlns:a16="http://schemas.microsoft.com/office/drawing/2014/main" id="{96C1D5D3-433F-4005-8DFF-2435BDD29F4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88511" y="3537018"/>
            <a:ext cx="7766977" cy="2103302"/>
          </a:xfrm>
          <a:prstGeom prst="rect">
            <a:avLst/>
          </a:prstGeom>
        </p:spPr>
      </p:pic>
      <p:sp>
        <p:nvSpPr>
          <p:cNvPr id="9" name="Slide Number Placeholder 8">
            <a:extLst>
              <a:ext uri="{FF2B5EF4-FFF2-40B4-BE49-F238E27FC236}">
                <a16:creationId xmlns:a16="http://schemas.microsoft.com/office/drawing/2014/main" id="{9F01CB79-6E7A-4719-A7E2-8A3C6BEBFC74}"/>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42</a:t>
            </a:fld>
            <a:endParaRPr lang="en-US"/>
          </a:p>
        </p:txBody>
      </p:sp>
    </p:spTree>
    <p:extLst>
      <p:ext uri="{BB962C8B-B14F-4D97-AF65-F5344CB8AC3E}">
        <p14:creationId xmlns:p14="http://schemas.microsoft.com/office/powerpoint/2010/main" val="205390037"/>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Objectives Review</a:t>
            </a:r>
          </a:p>
        </p:txBody>
      </p:sp>
      <p:sp>
        <p:nvSpPr>
          <p:cNvPr id="3" name="Content Placeholder 2">
            <a:extLst>
              <a:ext uri="{FF2B5EF4-FFF2-40B4-BE49-F238E27FC236}">
                <a16:creationId xmlns:a16="http://schemas.microsoft.com/office/drawing/2014/main" id="{270348C2-483F-423F-9035-C039DCFDCEBC}"/>
              </a:ext>
            </a:extLst>
          </p:cNvPr>
          <p:cNvSpPr>
            <a:spLocks noGrp="1"/>
          </p:cNvSpPr>
          <p:nvPr>
            <p:ph idx="1"/>
          </p:nvPr>
        </p:nvSpPr>
        <p:spPr/>
        <p:txBody>
          <a:bodyPr>
            <a:normAutofit fontScale="92500" lnSpcReduction="10000"/>
          </a:bodyPr>
          <a:lstStyle/>
          <a:p>
            <a:pPr marL="254000" lvl="1" indent="-254000" fontAlgn="auto">
              <a:spcBef>
                <a:spcPct val="100000"/>
              </a:spcBef>
              <a:spcAft>
                <a:spcPts val="0"/>
              </a:spcAft>
              <a:buSzPct val="99000"/>
              <a:buFont typeface="Arial"/>
              <a:buAutoNum type="arabicPeriod"/>
              <a:tabLst/>
            </a:pPr>
            <a:r>
              <a:rPr lang="en-US" kern="1200">
                <a:ea typeface="+mn-ea"/>
                <a:sym typeface="Arial"/>
              </a:rPr>
              <a:t>What is the organizational structure of the Incident Command System?</a:t>
            </a:r>
          </a:p>
          <a:p>
            <a:pPr marL="254000" lvl="1" indent="-254000" fontAlgn="auto">
              <a:spcBef>
                <a:spcPct val="100000"/>
              </a:spcBef>
              <a:spcAft>
                <a:spcPts val="0"/>
              </a:spcAft>
              <a:buSzPct val="99000"/>
              <a:buFont typeface="Arial"/>
              <a:buAutoNum type="arabicPeriod"/>
              <a:tabLst/>
            </a:pPr>
            <a:r>
              <a:rPr lang="en-US" kern="1200">
                <a:ea typeface="+mn-ea"/>
                <a:sym typeface="Arial"/>
              </a:rPr>
              <a:t>Summarize the 14 NIMS Management Characteristics.</a:t>
            </a:r>
          </a:p>
          <a:p>
            <a:pPr marL="254000" lvl="1" indent="-254000" fontAlgn="auto">
              <a:spcBef>
                <a:spcPct val="100000"/>
              </a:spcBef>
              <a:spcAft>
                <a:spcPts val="0"/>
              </a:spcAft>
              <a:buSzPct val="99000"/>
              <a:buFont typeface="Arial"/>
              <a:buAutoNum type="arabicPeriod"/>
              <a:tabLst/>
            </a:pPr>
            <a:r>
              <a:rPr lang="en-US" kern="1200">
                <a:ea typeface="+mn-ea"/>
                <a:sym typeface="Arial"/>
              </a:rPr>
              <a:t>What are the roles and responsibilities of the Command Staff positions and the General Staff Sections within the ICS organization?</a:t>
            </a:r>
          </a:p>
          <a:p>
            <a:pPr marL="254000" lvl="1" indent="-254000" fontAlgn="auto">
              <a:spcBef>
                <a:spcPct val="100000"/>
              </a:spcBef>
              <a:spcAft>
                <a:spcPts val="0"/>
              </a:spcAft>
              <a:buSzPct val="99000"/>
              <a:buFont typeface="Arial"/>
              <a:buAutoNum type="arabicPeriod"/>
              <a:tabLst/>
            </a:pPr>
            <a:r>
              <a:rPr lang="en-US" kern="1200">
                <a:ea typeface="+mn-ea"/>
                <a:sym typeface="Arial"/>
              </a:rPr>
              <a:t>What are the attributes and purpose of Unified Command and Area Command?</a:t>
            </a:r>
            <a:endParaRPr lang="en-US"/>
          </a:p>
        </p:txBody>
      </p:sp>
      <p:sp>
        <p:nvSpPr>
          <p:cNvPr id="6" name="Slide Number Placeholder 5">
            <a:extLst>
              <a:ext uri="{FF2B5EF4-FFF2-40B4-BE49-F238E27FC236}">
                <a16:creationId xmlns:a16="http://schemas.microsoft.com/office/drawing/2014/main" id="{76D78D42-FFF4-4C80-A235-E7BBB3ED29E7}"/>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43</a:t>
            </a:fld>
            <a:endParaRPr lang="en-US"/>
          </a:p>
        </p:txBody>
      </p:sp>
    </p:spTree>
    <p:extLst>
      <p:ext uri="{BB962C8B-B14F-4D97-AF65-F5344CB8AC3E}">
        <p14:creationId xmlns:p14="http://schemas.microsoft.com/office/powerpoint/2010/main" val="2780760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ICS Purposes</a:t>
            </a:r>
          </a:p>
        </p:txBody>
      </p:sp>
      <p:sp>
        <p:nvSpPr>
          <p:cNvPr id="3" name="Content Placeholder 2">
            <a:extLst>
              <a:ext uri="{FF2B5EF4-FFF2-40B4-BE49-F238E27FC236}">
                <a16:creationId xmlns:a16="http://schemas.microsoft.com/office/drawing/2014/main" id="{910CC6E6-F0DA-42AF-B19A-83F2A42023B4}"/>
              </a:ext>
            </a:extLst>
          </p:cNvPr>
          <p:cNvSpPr>
            <a:spLocks noGrp="1"/>
          </p:cNvSpPr>
          <p:nvPr>
            <p:ph sz="quarter" idx="13"/>
          </p:nvPr>
        </p:nvSpPr>
        <p:spPr/>
        <p:txBody>
          <a:bodyPr>
            <a:normAutofit fontScale="92500" lnSpcReduction="10000"/>
          </a:bodyPr>
          <a:lstStyle/>
          <a:p>
            <a:pPr fontAlgn="auto">
              <a:spcBef>
                <a:spcPct val="100000"/>
              </a:spcBef>
              <a:spcAft>
                <a:spcPts val="0"/>
              </a:spcAft>
              <a:buSzPct val="99000"/>
              <a:tabLst/>
            </a:pPr>
            <a:r>
              <a:rPr lang="en-US" kern="1200">
                <a:sym typeface="Arial"/>
              </a:rPr>
              <a:t>Using management best practices, ICS helps to ensure:</a:t>
            </a:r>
          </a:p>
          <a:p>
            <a:pPr marL="254000" lvl="1" indent="-254000" fontAlgn="auto">
              <a:spcBef>
                <a:spcPct val="100000"/>
              </a:spcBef>
              <a:spcAft>
                <a:spcPts val="0"/>
              </a:spcAft>
              <a:buSzPct val="99000"/>
              <a:buFont typeface="Arial"/>
              <a:buChar char="•"/>
              <a:tabLst/>
            </a:pPr>
            <a:r>
              <a:rPr lang="en-US" kern="1200">
                <a:ea typeface="+mn-ea"/>
                <a:sym typeface="Arial"/>
              </a:rPr>
              <a:t>The safety of responders and others.</a:t>
            </a:r>
          </a:p>
          <a:p>
            <a:pPr marL="254000" lvl="1" indent="-254000" fontAlgn="auto">
              <a:spcBef>
                <a:spcPct val="100000"/>
              </a:spcBef>
              <a:spcAft>
                <a:spcPts val="0"/>
              </a:spcAft>
              <a:buSzPct val="99000"/>
              <a:buFont typeface="Arial"/>
              <a:buChar char="•"/>
              <a:tabLst/>
            </a:pPr>
            <a:r>
              <a:rPr lang="en-US" kern="1200">
                <a:ea typeface="+mn-ea"/>
                <a:sym typeface="Arial"/>
              </a:rPr>
              <a:t>The achievement of tactical objectives.</a:t>
            </a:r>
          </a:p>
          <a:p>
            <a:pPr marL="254000" lvl="1" indent="-254000" fontAlgn="auto">
              <a:spcBef>
                <a:spcPct val="100000"/>
              </a:spcBef>
              <a:spcAft>
                <a:spcPts val="0"/>
              </a:spcAft>
              <a:buSzPct val="99000"/>
              <a:buFont typeface="Arial"/>
              <a:buChar char="•"/>
              <a:tabLst/>
            </a:pPr>
            <a:r>
              <a:rPr lang="en-US" kern="1200">
                <a:ea typeface="+mn-ea"/>
                <a:sym typeface="Arial"/>
              </a:rPr>
              <a:t>The efficient use of resources.</a:t>
            </a:r>
            <a:endParaRPr lang="en-US"/>
          </a:p>
        </p:txBody>
      </p:sp>
      <p:pic>
        <p:nvPicPr>
          <p:cNvPr id="8" name="Content Placeholder 7" descr="Disaster responders examining a map">
            <a:extLst>
              <a:ext uri="{FF2B5EF4-FFF2-40B4-BE49-F238E27FC236}">
                <a16:creationId xmlns:a16="http://schemas.microsoft.com/office/drawing/2014/main" id="{2C68DBD0-8330-4E91-B02D-CBE14E9E146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29225" y="2514600"/>
            <a:ext cx="2800350" cy="1838325"/>
          </a:xfrm>
          <a:prstGeom prst="rect">
            <a:avLst/>
          </a:prstGeom>
        </p:spPr>
      </p:pic>
      <p:sp>
        <p:nvSpPr>
          <p:cNvPr id="9" name="Slide Number Placeholder 8">
            <a:extLst>
              <a:ext uri="{FF2B5EF4-FFF2-40B4-BE49-F238E27FC236}">
                <a16:creationId xmlns:a16="http://schemas.microsoft.com/office/drawing/2014/main" id="{A03C00BD-AFD6-426C-8ECD-8CB69AF5567A}"/>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5</a:t>
            </a:fld>
            <a:endParaRPr lang="en-US"/>
          </a:p>
        </p:txBody>
      </p:sp>
    </p:spTree>
    <p:extLst>
      <p:ext uri="{BB962C8B-B14F-4D97-AF65-F5344CB8AC3E}">
        <p14:creationId xmlns:p14="http://schemas.microsoft.com/office/powerpoint/2010/main" val="316015854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Examples of Incidents Managed Using ICS</a:t>
            </a:r>
          </a:p>
        </p:txBody>
      </p:sp>
      <p:sp>
        <p:nvSpPr>
          <p:cNvPr id="7" name="Content Placeholder 6">
            <a:extLst>
              <a:ext uri="{FF2B5EF4-FFF2-40B4-BE49-F238E27FC236}">
                <a16:creationId xmlns:a16="http://schemas.microsoft.com/office/drawing/2014/main" id="{6F046E78-67DA-42BE-A6D3-4997A00662AD}"/>
              </a:ext>
            </a:extLst>
          </p:cNvPr>
          <p:cNvSpPr>
            <a:spLocks noGrp="1"/>
          </p:cNvSpPr>
          <p:nvPr>
            <p:ph sz="quarter" idx="14"/>
          </p:nvPr>
        </p:nvSpPr>
        <p:spPr>
          <a:xfrm>
            <a:off x="3824748" y="1153077"/>
            <a:ext cx="4862053" cy="4492625"/>
          </a:xfrm>
        </p:spPr>
        <p:txBody>
          <a:bodyPr>
            <a:noAutofit/>
          </a:bodyPr>
          <a:lstStyle/>
          <a:p>
            <a:pPr fontAlgn="auto">
              <a:spcBef>
                <a:spcPts val="1200"/>
              </a:spcBef>
              <a:spcAft>
                <a:spcPts val="0"/>
              </a:spcAft>
              <a:buSzPct val="99000"/>
              <a:tabLst/>
            </a:pPr>
            <a:r>
              <a:rPr lang="en-US" sz="1400" kern="1200" dirty="0">
                <a:sym typeface="Arial"/>
              </a:rPr>
              <a:t>Types of incidents that have been managed using ICS: </a:t>
            </a:r>
          </a:p>
          <a:p>
            <a:pPr marL="254000" lvl="1" indent="-254000" fontAlgn="auto">
              <a:spcBef>
                <a:spcPts val="1200"/>
              </a:spcBef>
              <a:spcAft>
                <a:spcPts val="0"/>
              </a:spcAft>
              <a:buSzPct val="99000"/>
              <a:buFont typeface="Arial"/>
              <a:buChar char="•"/>
              <a:tabLst/>
            </a:pPr>
            <a:r>
              <a:rPr lang="en-US" sz="1400" kern="1200" dirty="0">
                <a:ea typeface="+mn-ea"/>
                <a:sym typeface="Arial"/>
              </a:rPr>
              <a:t>Fire, both structural and wildland</a:t>
            </a:r>
          </a:p>
          <a:p>
            <a:pPr marL="254000" lvl="1" indent="-254000" fontAlgn="auto">
              <a:spcBef>
                <a:spcPts val="1200"/>
              </a:spcBef>
              <a:spcAft>
                <a:spcPts val="0"/>
              </a:spcAft>
              <a:buSzPct val="99000"/>
              <a:buFont typeface="Arial"/>
              <a:buChar char="•"/>
              <a:tabLst/>
            </a:pPr>
            <a:r>
              <a:rPr lang="en-US" sz="1400" kern="1200" dirty="0">
                <a:ea typeface="+mn-ea"/>
                <a:sym typeface="Arial"/>
              </a:rPr>
              <a:t>Natural disasters, such as tornadoes, floods, ice storms, or earthquakes</a:t>
            </a:r>
          </a:p>
          <a:p>
            <a:pPr marL="254000" lvl="1" indent="-254000" fontAlgn="auto">
              <a:spcBef>
                <a:spcPts val="1200"/>
              </a:spcBef>
              <a:spcAft>
                <a:spcPts val="0"/>
              </a:spcAft>
              <a:buSzPct val="99000"/>
              <a:buFont typeface="Arial"/>
              <a:buChar char="•"/>
              <a:tabLst/>
            </a:pPr>
            <a:r>
              <a:rPr lang="en-US" sz="1400" kern="1200" dirty="0">
                <a:ea typeface="+mn-ea"/>
                <a:sym typeface="Arial"/>
              </a:rPr>
              <a:t>Human and animal disease outbreaks</a:t>
            </a:r>
          </a:p>
          <a:p>
            <a:pPr marL="254000" lvl="1" indent="-254000" fontAlgn="auto">
              <a:spcBef>
                <a:spcPts val="1200"/>
              </a:spcBef>
              <a:spcAft>
                <a:spcPts val="0"/>
              </a:spcAft>
              <a:buSzPct val="99000"/>
              <a:buFont typeface="Arial"/>
              <a:buChar char="•"/>
              <a:tabLst/>
            </a:pPr>
            <a:r>
              <a:rPr lang="en-US" sz="1400" kern="1200" dirty="0">
                <a:ea typeface="+mn-ea"/>
                <a:sym typeface="Arial"/>
              </a:rPr>
              <a:t>Search and rescue missions</a:t>
            </a:r>
          </a:p>
          <a:p>
            <a:pPr marL="254000" lvl="1" indent="-254000" fontAlgn="auto">
              <a:spcBef>
                <a:spcPts val="1200"/>
              </a:spcBef>
              <a:spcAft>
                <a:spcPts val="0"/>
              </a:spcAft>
              <a:buSzPct val="99000"/>
              <a:buFont typeface="Arial"/>
              <a:buChar char="•"/>
              <a:tabLst/>
            </a:pPr>
            <a:r>
              <a:rPr lang="en-US" sz="1400" kern="1200" dirty="0">
                <a:ea typeface="+mn-ea"/>
                <a:sym typeface="Arial"/>
              </a:rPr>
              <a:t>Hazardous materials incidents</a:t>
            </a:r>
          </a:p>
          <a:p>
            <a:pPr marL="254000" lvl="1" indent="-254000" fontAlgn="auto">
              <a:spcBef>
                <a:spcPts val="1200"/>
              </a:spcBef>
              <a:spcAft>
                <a:spcPts val="0"/>
              </a:spcAft>
              <a:buSzPct val="99000"/>
              <a:buFont typeface="Arial"/>
              <a:buChar char="•"/>
              <a:tabLst/>
            </a:pPr>
            <a:r>
              <a:rPr lang="en-US" sz="1400" kern="1200" dirty="0">
                <a:ea typeface="+mn-ea"/>
                <a:sym typeface="Arial"/>
              </a:rPr>
              <a:t>Criminal acts and crime scene investigations</a:t>
            </a:r>
          </a:p>
          <a:p>
            <a:pPr marL="254000" lvl="1" indent="-254000" fontAlgn="auto">
              <a:spcBef>
                <a:spcPts val="1200"/>
              </a:spcBef>
              <a:spcAft>
                <a:spcPts val="0"/>
              </a:spcAft>
              <a:buSzPct val="99000"/>
              <a:buFont typeface="Arial"/>
              <a:buChar char="•"/>
              <a:tabLst/>
            </a:pPr>
            <a:r>
              <a:rPr lang="en-US" sz="1400" kern="1200" dirty="0">
                <a:ea typeface="+mn-ea"/>
                <a:sym typeface="Arial"/>
              </a:rPr>
              <a:t>Terrorist incidents, including the use of weapons of mass destruction</a:t>
            </a:r>
          </a:p>
          <a:p>
            <a:pPr marL="254000" lvl="1" indent="-254000" fontAlgn="auto">
              <a:spcBef>
                <a:spcPts val="1200"/>
              </a:spcBef>
              <a:spcAft>
                <a:spcPts val="0"/>
              </a:spcAft>
              <a:buSzPct val="99000"/>
              <a:buFont typeface="Arial"/>
              <a:buChar char="•"/>
              <a:tabLst/>
            </a:pPr>
            <a:r>
              <a:rPr lang="en-US" sz="1400" kern="1200" dirty="0">
                <a:ea typeface="+mn-ea"/>
                <a:sym typeface="Arial"/>
              </a:rPr>
              <a:t>NSSE, such as Presidential visits or the Super Bowl</a:t>
            </a:r>
          </a:p>
          <a:p>
            <a:pPr marL="254000" lvl="1" indent="-254000" fontAlgn="auto">
              <a:spcBef>
                <a:spcPts val="1200"/>
              </a:spcBef>
              <a:spcAft>
                <a:spcPts val="0"/>
              </a:spcAft>
              <a:buSzPct val="99000"/>
              <a:buFont typeface="Arial"/>
              <a:buChar char="•"/>
              <a:tabLst/>
            </a:pPr>
            <a:r>
              <a:rPr lang="en-US" sz="1400" kern="1200" dirty="0">
                <a:ea typeface="+mn-ea"/>
                <a:sym typeface="Arial"/>
              </a:rPr>
              <a:t>Other planned events, such as parades or demonstrations</a:t>
            </a:r>
            <a:endParaRPr lang="en-US" sz="1400" dirty="0"/>
          </a:p>
        </p:txBody>
      </p:sp>
      <p:pic>
        <p:nvPicPr>
          <p:cNvPr id="8" name="Content Placeholder 7" descr="Three photos:  Car pushed against utility pole by hurricane winds; house on fire; marching band in parade">
            <a:extLst>
              <a:ext uri="{FF2B5EF4-FFF2-40B4-BE49-F238E27FC236}">
                <a16:creationId xmlns:a16="http://schemas.microsoft.com/office/drawing/2014/main" id="{9BACB49D-ED56-4ECC-B4F4-BEC86D96A2C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4480" y="1216469"/>
            <a:ext cx="1920240" cy="4364736"/>
          </a:xfrm>
          <a:prstGeom prst="rect">
            <a:avLst/>
          </a:prstGeom>
        </p:spPr>
      </p:pic>
      <p:sp>
        <p:nvSpPr>
          <p:cNvPr id="9" name="Slide Number Placeholder 8">
            <a:extLst>
              <a:ext uri="{FF2B5EF4-FFF2-40B4-BE49-F238E27FC236}">
                <a16:creationId xmlns:a16="http://schemas.microsoft.com/office/drawing/2014/main" id="{19A2D175-07D1-4188-94D1-7DA1DD6EE7FF}"/>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6</a:t>
            </a:fld>
            <a:endParaRPr lang="en-US"/>
          </a:p>
        </p:txBody>
      </p:sp>
    </p:spTree>
    <p:extLst>
      <p:ext uri="{BB962C8B-B14F-4D97-AF65-F5344CB8AC3E}">
        <p14:creationId xmlns:p14="http://schemas.microsoft.com/office/powerpoint/2010/main" val="372070891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ICS Benefits</a:t>
            </a:r>
          </a:p>
        </p:txBody>
      </p:sp>
      <p:sp>
        <p:nvSpPr>
          <p:cNvPr id="7" name="Content Placeholder 6">
            <a:extLst>
              <a:ext uri="{FF2B5EF4-FFF2-40B4-BE49-F238E27FC236}">
                <a16:creationId xmlns:a16="http://schemas.microsoft.com/office/drawing/2014/main" id="{802A7F6F-33E7-46E3-9370-620EA370E664}"/>
              </a:ext>
            </a:extLst>
          </p:cNvPr>
          <p:cNvSpPr>
            <a:spLocks noGrp="1"/>
          </p:cNvSpPr>
          <p:nvPr>
            <p:ph sz="quarter" idx="14"/>
          </p:nvPr>
        </p:nvSpPr>
        <p:spPr/>
        <p:txBody>
          <a:bodyPr>
            <a:normAutofit fontScale="77500" lnSpcReduction="20000"/>
          </a:bodyPr>
          <a:lstStyle/>
          <a:p>
            <a:pPr marL="254000" lvl="1" indent="-254000" fontAlgn="auto">
              <a:spcBef>
                <a:spcPct val="100000"/>
              </a:spcBef>
              <a:spcAft>
                <a:spcPts val="0"/>
              </a:spcAft>
              <a:buSzPct val="99000"/>
              <a:buFont typeface="Arial"/>
              <a:buChar char="•"/>
              <a:tabLst/>
            </a:pPr>
            <a:r>
              <a:rPr lang="en-US" kern="1200">
                <a:ea typeface="+mn-ea"/>
                <a:sym typeface="Arial"/>
              </a:rPr>
              <a:t>Meets the needs of incidents of any kind, size, or complexity.</a:t>
            </a:r>
          </a:p>
          <a:p>
            <a:pPr marL="254000" lvl="1" indent="-254000" fontAlgn="auto">
              <a:spcBef>
                <a:spcPct val="100000"/>
              </a:spcBef>
              <a:spcAft>
                <a:spcPts val="0"/>
              </a:spcAft>
              <a:buSzPct val="99000"/>
              <a:buFont typeface="Arial"/>
              <a:buChar char="•"/>
              <a:tabLst/>
            </a:pPr>
            <a:r>
              <a:rPr lang="en-US" kern="1200">
                <a:ea typeface="+mn-ea"/>
                <a:sym typeface="Arial"/>
              </a:rPr>
              <a:t>Allows personnel from a variety of agencies to meld rapidly into a common management structure.</a:t>
            </a:r>
          </a:p>
          <a:p>
            <a:pPr marL="254000" lvl="1" indent="-254000" fontAlgn="auto">
              <a:spcBef>
                <a:spcPct val="100000"/>
              </a:spcBef>
              <a:spcAft>
                <a:spcPts val="0"/>
              </a:spcAft>
              <a:buSzPct val="99000"/>
              <a:buFont typeface="Arial"/>
              <a:buChar char="•"/>
              <a:tabLst/>
            </a:pPr>
            <a:r>
              <a:rPr lang="en-US" kern="1200">
                <a:ea typeface="+mn-ea"/>
                <a:sym typeface="Arial"/>
              </a:rPr>
              <a:t>Provides logistical and administrative support to operational staff.</a:t>
            </a:r>
          </a:p>
          <a:p>
            <a:pPr marL="254000" lvl="1" indent="-254000" fontAlgn="auto">
              <a:spcBef>
                <a:spcPct val="100000"/>
              </a:spcBef>
              <a:spcAft>
                <a:spcPts val="0"/>
              </a:spcAft>
              <a:buSzPct val="99000"/>
              <a:buFont typeface="Arial"/>
              <a:buChar char="•"/>
              <a:tabLst/>
            </a:pPr>
            <a:r>
              <a:rPr lang="en-US" kern="1200">
                <a:ea typeface="+mn-ea"/>
                <a:sym typeface="Arial"/>
              </a:rPr>
              <a:t>Is cost effective by avoiding duplication of efforts.</a:t>
            </a:r>
            <a:endParaRPr lang="en-US"/>
          </a:p>
        </p:txBody>
      </p:sp>
      <p:pic>
        <p:nvPicPr>
          <p:cNvPr id="8" name="Content Placeholder 7" descr="Photo: Rescue personnel helping a disabled person from a truck">
            <a:extLst>
              <a:ext uri="{FF2B5EF4-FFF2-40B4-BE49-F238E27FC236}">
                <a16:creationId xmlns:a16="http://schemas.microsoft.com/office/drawing/2014/main" id="{DFD887E2-5AD3-4742-9F35-76F825ADC47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7864" y="1429829"/>
            <a:ext cx="2633472" cy="3938016"/>
          </a:xfrm>
          <a:prstGeom prst="rect">
            <a:avLst/>
          </a:prstGeom>
        </p:spPr>
      </p:pic>
      <p:sp>
        <p:nvSpPr>
          <p:cNvPr id="9" name="Slide Number Placeholder 8">
            <a:extLst>
              <a:ext uri="{FF2B5EF4-FFF2-40B4-BE49-F238E27FC236}">
                <a16:creationId xmlns:a16="http://schemas.microsoft.com/office/drawing/2014/main" id="{83D8039C-CDC7-45AF-B3E9-A4279611F078}"/>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7</a:t>
            </a:fld>
            <a:endParaRPr lang="en-US"/>
          </a:p>
        </p:txBody>
      </p:sp>
    </p:spTree>
    <p:extLst>
      <p:ext uri="{BB962C8B-B14F-4D97-AF65-F5344CB8AC3E}">
        <p14:creationId xmlns:p14="http://schemas.microsoft.com/office/powerpoint/2010/main" val="191209196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ICS Organization</a:t>
            </a:r>
          </a:p>
        </p:txBody>
      </p:sp>
      <p:sp>
        <p:nvSpPr>
          <p:cNvPr id="3" name="Content Placeholder 2">
            <a:extLst>
              <a:ext uri="{FF2B5EF4-FFF2-40B4-BE49-F238E27FC236}">
                <a16:creationId xmlns:a16="http://schemas.microsoft.com/office/drawing/2014/main" id="{3DA2A3D8-D889-42C2-AE7D-A6736A529EE3}"/>
              </a:ext>
            </a:extLst>
          </p:cNvPr>
          <p:cNvSpPr>
            <a:spLocks noGrp="1"/>
          </p:cNvSpPr>
          <p:nvPr>
            <p:ph idx="1"/>
          </p:nvPr>
        </p:nvSpPr>
        <p:spPr/>
        <p:txBody>
          <a:bodyPr/>
          <a:lstStyle/>
          <a:p>
            <a:pPr fontAlgn="auto">
              <a:spcBef>
                <a:spcPct val="100000"/>
              </a:spcBef>
              <a:spcAft>
                <a:spcPts val="0"/>
              </a:spcAft>
              <a:buSzPct val="99000"/>
              <a:tabLst/>
            </a:pPr>
            <a:r>
              <a:rPr lang="en-US" kern="1200">
                <a:sym typeface="Arial"/>
              </a:rPr>
              <a:t>Differs from the day-to-day, administrative organizational structures and positions.</a:t>
            </a:r>
          </a:p>
          <a:p>
            <a:pPr marL="254000" lvl="1" indent="-254000" fontAlgn="auto">
              <a:spcBef>
                <a:spcPct val="100000"/>
              </a:spcBef>
              <a:spcAft>
                <a:spcPts val="0"/>
              </a:spcAft>
              <a:buSzPct val="99000"/>
              <a:buFont typeface="Arial"/>
              <a:buChar char="•"/>
              <a:tabLst/>
            </a:pPr>
            <a:r>
              <a:rPr lang="en-US" kern="1200">
                <a:ea typeface="+mn-ea"/>
                <a:sym typeface="Arial"/>
              </a:rPr>
              <a:t>Unique ICS position titles and organizational structures are designed to avoid confusion during response.</a:t>
            </a:r>
          </a:p>
          <a:p>
            <a:pPr marL="254000" lvl="1" indent="-254000" fontAlgn="auto">
              <a:spcBef>
                <a:spcPct val="100000"/>
              </a:spcBef>
              <a:spcAft>
                <a:spcPts val="0"/>
              </a:spcAft>
              <a:buSzPct val="99000"/>
              <a:buFont typeface="Arial"/>
              <a:buChar char="•"/>
              <a:tabLst/>
            </a:pPr>
            <a:r>
              <a:rPr lang="en-US" kern="1200">
                <a:ea typeface="+mn-ea"/>
                <a:sym typeface="Arial"/>
              </a:rPr>
              <a:t>Rank may change during deployment. A "chief" may not hold that title when deployed under an ICS structure. </a:t>
            </a:r>
            <a:endParaRPr lang="en-US"/>
          </a:p>
        </p:txBody>
      </p:sp>
      <p:sp>
        <p:nvSpPr>
          <p:cNvPr id="6" name="Slide Number Placeholder 5">
            <a:extLst>
              <a:ext uri="{FF2B5EF4-FFF2-40B4-BE49-F238E27FC236}">
                <a16:creationId xmlns:a16="http://schemas.microsoft.com/office/drawing/2014/main" id="{7891A436-4AEF-41E7-A6DD-A07E7438EE54}"/>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8</a:t>
            </a:fld>
            <a:endParaRPr lang="en-US"/>
          </a:p>
        </p:txBody>
      </p:sp>
    </p:spTree>
    <p:extLst>
      <p:ext uri="{BB962C8B-B14F-4D97-AF65-F5344CB8AC3E}">
        <p14:creationId xmlns:p14="http://schemas.microsoft.com/office/powerpoint/2010/main" val="344452663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ICS Structure</a:t>
            </a:r>
          </a:p>
        </p:txBody>
      </p:sp>
      <p:pic>
        <p:nvPicPr>
          <p:cNvPr id="6" name="Content Placeholder 5" descr="Organization Chart. The first branch is the Incident Commander, with the Operations Section, Planning Section, Logistics Section, and Finance/Admin Section under it and an oval around them.">
            <a:extLst>
              <a:ext uri="{FF2B5EF4-FFF2-40B4-BE49-F238E27FC236}">
                <a16:creationId xmlns:a16="http://schemas.microsoft.com/office/drawing/2014/main" id="{E134663F-006F-41C1-9188-8733031D5A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136" y="2084102"/>
            <a:ext cx="7729728" cy="2615184"/>
          </a:xfrm>
          <a:prstGeom prst="rect">
            <a:avLst/>
          </a:prstGeom>
        </p:spPr>
      </p:pic>
      <p:sp>
        <p:nvSpPr>
          <p:cNvPr id="7" name="Slide Number Placeholder 6">
            <a:extLst>
              <a:ext uri="{FF2B5EF4-FFF2-40B4-BE49-F238E27FC236}">
                <a16:creationId xmlns:a16="http://schemas.microsoft.com/office/drawing/2014/main" id="{180FDE03-502E-4135-BC79-176B3919DE05}"/>
              </a:ext>
            </a:extLst>
          </p:cNvPr>
          <p:cNvSpPr>
            <a:spLocks noGrp="1"/>
          </p:cNvSpPr>
          <p:nvPr>
            <p:ph type="sldNum" sz="quarter" idx="12"/>
          </p:nvPr>
        </p:nvSpPr>
        <p:spPr/>
        <p:txBody>
          <a:bodyPr/>
          <a:lstStyle/>
          <a:p>
            <a:pPr>
              <a:spcBef>
                <a:spcPts val="100"/>
              </a:spcBef>
              <a:buSzPct val="99000"/>
            </a:pPr>
            <a:fld id="{6A3A81DB-DE47-422D-B868-752E82A313E4}" type="slidenum">
              <a:rPr lang="en-US" smtClean="0"/>
              <a:pPr>
                <a:spcBef>
                  <a:spcPts val="100"/>
                </a:spcBef>
                <a:buSzPct val="99000"/>
              </a:pPr>
              <a:t>9</a:t>
            </a:fld>
            <a:endParaRPr lang="en-US"/>
          </a:p>
        </p:txBody>
      </p:sp>
    </p:spTree>
    <p:extLst>
      <p:ext uri="{BB962C8B-B14F-4D97-AF65-F5344CB8AC3E}">
        <p14:creationId xmlns:p14="http://schemas.microsoft.com/office/powerpoint/2010/main" val="2398023713"/>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8" ma:contentTypeDescription="Create a new document." ma:contentTypeScope="" ma:versionID="bb21318f442e9d82dca82e8ddb338816">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ae236896bb2e122f42d13ef0e630527f"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1B84EF-9E03-4D10-B5CD-82E99878FF89}">
  <ds:schemaRefs>
    <ds:schemaRef ds:uri="Microsoft.SharePoint.Taxonomy.ContentTypeSync"/>
  </ds:schemaRefs>
</ds:datastoreItem>
</file>

<file path=customXml/itemProps2.xml><?xml version="1.0" encoding="utf-8"?>
<ds:datastoreItem xmlns:ds="http://schemas.openxmlformats.org/officeDocument/2006/customXml" ds:itemID="{8772EF75-C137-4CB4-8D8B-CD8F5F3BF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42ad-0bbe-4ff2-b5a3-00bdc267f7a0"/>
    <ds:schemaRef ds:uri="62f7385f-acaa-4071-a761-f290236ee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CE6EC1-A5D0-47AE-BF70-CEE65B994532}">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95ba42ad-0bbe-4ff2-b5a3-00bdc267f7a0"/>
    <ds:schemaRef ds:uri="62f7385f-acaa-4071-a761-f290236eec2e"/>
    <ds:schemaRef ds:uri="http://purl.org/dc/dcmitype/"/>
  </ds:schemaRefs>
</ds:datastoreItem>
</file>

<file path=customXml/itemProps4.xml><?xml version="1.0" encoding="utf-8"?>
<ds:datastoreItem xmlns:ds="http://schemas.openxmlformats.org/officeDocument/2006/customXml" ds:itemID="{413153FB-C4C2-4C24-93C2-EDD3990495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EMI_PPT_V7</Template>
  <TotalTime>0</TotalTime>
  <Words>1729</Words>
  <Application>Microsoft Office PowerPoint</Application>
  <PresentationFormat>On-screen Show (4:3)</PresentationFormat>
  <Paragraphs>248</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Times New Roman</vt:lpstr>
      <vt:lpstr>Wingdings</vt:lpstr>
      <vt:lpstr>EMI_PPT</vt:lpstr>
      <vt:lpstr>Unit 3: ICS Organization &amp; Features</vt:lpstr>
      <vt:lpstr>Unit Terminal Objective</vt:lpstr>
      <vt:lpstr>Unit Enabling Objectives</vt:lpstr>
      <vt:lpstr>What is ICS?</vt:lpstr>
      <vt:lpstr>ICS Purposes</vt:lpstr>
      <vt:lpstr>Examples of Incidents Managed Using ICS</vt:lpstr>
      <vt:lpstr>ICS Benefits</vt:lpstr>
      <vt:lpstr>ICS Organization</vt:lpstr>
      <vt:lpstr>ICS Structure</vt:lpstr>
      <vt:lpstr>NIMS Management Characteristics</vt:lpstr>
      <vt:lpstr>Common Terminology</vt:lpstr>
      <vt:lpstr>Management by Objectives</vt:lpstr>
      <vt:lpstr>Incident Action Planning</vt:lpstr>
      <vt:lpstr>Modular Organization</vt:lpstr>
      <vt:lpstr>Modular Organization (Cont.)</vt:lpstr>
      <vt:lpstr>National Incident Management System</vt:lpstr>
      <vt:lpstr>Comprehensive Resource Management</vt:lpstr>
      <vt:lpstr>Integrated Communications</vt:lpstr>
      <vt:lpstr>Establishment and Transfer of Command</vt:lpstr>
      <vt:lpstr>Chain of Command &amp; Unity of Command</vt:lpstr>
      <vt:lpstr>Unified Command</vt:lpstr>
      <vt:lpstr>Dispatch/Deployment &amp; Accountability</vt:lpstr>
      <vt:lpstr>Incident Facilities and Locations</vt:lpstr>
      <vt:lpstr>Information and Intelligence Management</vt:lpstr>
      <vt:lpstr>ICS - Who Does What?</vt:lpstr>
      <vt:lpstr>Establishing Incident Command</vt:lpstr>
      <vt:lpstr>Incident Commander's Role</vt:lpstr>
      <vt:lpstr>Senior Official's Role in Incident Command</vt:lpstr>
      <vt:lpstr>Delegation of Authority</vt:lpstr>
      <vt:lpstr>Summary: Incident Management Roles</vt:lpstr>
      <vt:lpstr>Command Staff</vt:lpstr>
      <vt:lpstr>General Staff</vt:lpstr>
      <vt:lpstr>Incident Management Team (IMT)</vt:lpstr>
      <vt:lpstr>Incident Complexity and Resource Needs</vt:lpstr>
      <vt:lpstr>Complexity Analysis Factors</vt:lpstr>
      <vt:lpstr>Incident Timeframes</vt:lpstr>
      <vt:lpstr>Example: Expanding Incident (Part 1)</vt:lpstr>
      <vt:lpstr>Example: Expanding Incident (Part 2)</vt:lpstr>
      <vt:lpstr>Example: Expanding Incident (Part 3)</vt:lpstr>
      <vt:lpstr>Unified Command</vt:lpstr>
      <vt:lpstr>Unified Command (Cont.)</vt:lpstr>
      <vt:lpstr>Definition of Area Command</vt:lpstr>
      <vt:lpstr>Objectives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2021-07-01T17:07:04Z</dcterms:created>
  <dcterms:modified xsi:type="dcterms:W3CDTF">2022-03-14T12:14:15Z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